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</p:sldMasterIdLst>
  <p:notesMasterIdLst>
    <p:notesMasterId r:id="rId34"/>
  </p:notesMasterIdLst>
  <p:sldIdLst>
    <p:sldId id="257" r:id="rId2"/>
    <p:sldId id="258" r:id="rId3"/>
    <p:sldId id="261" r:id="rId4"/>
    <p:sldId id="302" r:id="rId5"/>
    <p:sldId id="259" r:id="rId6"/>
    <p:sldId id="303" r:id="rId7"/>
    <p:sldId id="306" r:id="rId8"/>
    <p:sldId id="305" r:id="rId9"/>
    <p:sldId id="321" r:id="rId10"/>
    <p:sldId id="268" r:id="rId11"/>
    <p:sldId id="310" r:id="rId12"/>
    <p:sldId id="311" r:id="rId13"/>
    <p:sldId id="312" r:id="rId14"/>
    <p:sldId id="313" r:id="rId15"/>
    <p:sldId id="314" r:id="rId16"/>
    <p:sldId id="315" r:id="rId17"/>
    <p:sldId id="320" r:id="rId18"/>
    <p:sldId id="270" r:id="rId19"/>
    <p:sldId id="295" r:id="rId20"/>
    <p:sldId id="322" r:id="rId21"/>
    <p:sldId id="323" r:id="rId22"/>
    <p:sldId id="324" r:id="rId23"/>
    <p:sldId id="330" r:id="rId24"/>
    <p:sldId id="325" r:id="rId25"/>
    <p:sldId id="326" r:id="rId26"/>
    <p:sldId id="327" r:id="rId27"/>
    <p:sldId id="328" r:id="rId28"/>
    <p:sldId id="329" r:id="rId29"/>
    <p:sldId id="316" r:id="rId30"/>
    <p:sldId id="317" r:id="rId31"/>
    <p:sldId id="318" r:id="rId32"/>
    <p:sldId id="292" r:id="rId33"/>
  </p:sldIdLst>
  <p:sldSz cx="7921625" cy="5143500"/>
  <p:notesSz cx="6858000" cy="9144000"/>
  <p:embeddedFontLst>
    <p:embeddedFont>
      <p:font typeface="맑은 고딕" pitchFamily="50" charset="-127"/>
      <p:regular r:id="rId35"/>
      <p:bold r:id="rId36"/>
    </p:embeddedFont>
    <p:embeddedFont>
      <p:font typeface="1훈점보맘보 B" pitchFamily="18" charset="-127"/>
      <p:regular r:id="rId37"/>
    </p:embeddedFont>
    <p:embeddedFont>
      <p:font typeface="나눔고딕 ExtraBold" pitchFamily="50" charset="-127"/>
      <p:bold r:id="rId38"/>
    </p:embeddedFont>
    <p:embeddedFont>
      <p:font typeface="a옛날목욕탕B" pitchFamily="18" charset="-127"/>
      <p:regular r:id="rId39"/>
    </p:embeddedFont>
    <p:embeddedFont>
      <p:font typeface="HY강M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</p:showPr>
  <p:extLs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2172" autoAdjust="0"/>
    <p:restoredTop sz="72283" autoAdjust="0"/>
  </p:normalViewPr>
  <p:slideViewPr>
    <p:cSldViewPr>
      <p:cViewPr>
        <p:scale>
          <a:sx n="66" d="100"/>
          <a:sy n="66" d="100"/>
        </p:scale>
        <p:origin x="-960" y="-132"/>
      </p:cViewPr>
      <p:guideLst>
        <p:guide orient="horz" pos="1617"/>
        <p:guide pos="2494"/>
      </p:guideLst>
    </p:cSldViewPr>
  </p:slideViewPr>
  <p:outlineViewPr>
    <p:cViewPr>
      <p:scale>
        <a:sx n="33" d="100"/>
        <a:sy n="33" d="100"/>
      </p:scale>
      <p:origin x="0" y="33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78"/>
        <p:guide pos="215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DE4D3A75-B271-46C8-BD3E-FD9378C75C09}" type="datetimeFigureOut">
              <a:rPr lang="ko-KR" altLang="en-US"/>
              <a:pPr/>
              <a:t>2017-01-23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88988" y="685800"/>
            <a:ext cx="52800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3447C412-D46B-45BE-B29C-C0A8BC0C648C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개발기술</a:t>
            </a:r>
            <a:endParaRPr lang="en-US" altLang="ko-KR" dirty="0" smtClean="0"/>
          </a:p>
          <a:p>
            <a:pPr defTabSz="1440180">
              <a:buFontTx/>
              <a:buNone/>
            </a:pPr>
            <a:r>
              <a:rPr lang="en-US" altLang="ko-KR" baseline="0" dirty="0" smtClean="0"/>
              <a:t>-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14401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툴 </a:t>
            </a:r>
            <a:r>
              <a:rPr lang="en-US" altLang="ko-KR" dirty="0" smtClean="0"/>
              <a:t>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ArduinoIDE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서버 </a:t>
            </a:r>
            <a:r>
              <a:rPr lang="en-US" altLang="ko-KR" dirty="0" smtClean="0"/>
              <a:t>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Thingspeak</a:t>
            </a:r>
            <a:r>
              <a:rPr lang="en-US" altLang="ko-KR" sz="12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그 연두색 창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ko-KR" altLang="en-US" dirty="0" smtClean="0"/>
              <a:t>적외선 감지 센서 </a:t>
            </a:r>
            <a:endParaRPr lang="en-US" altLang="ko-KR" dirty="0" smtClean="0"/>
          </a:p>
          <a:p>
            <a:pPr defTabSz="1440180"/>
            <a:r>
              <a:rPr lang="ko-KR" altLang="en-US" dirty="0" err="1" smtClean="0"/>
              <a:t>제이슨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그 연두색 창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ko-KR" altLang="en-US" dirty="0" smtClean="0"/>
              <a:t>적외선 감지 센서 </a:t>
            </a:r>
            <a:endParaRPr lang="en-US" altLang="ko-KR" dirty="0" smtClean="0"/>
          </a:p>
          <a:p>
            <a:pPr defTabSz="1440180"/>
            <a:r>
              <a:rPr lang="ko-KR" altLang="en-US" dirty="0" err="1" smtClean="0"/>
              <a:t>제이슨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그 연두색 창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ko-KR" altLang="en-US" dirty="0" smtClean="0"/>
              <a:t>적외선 감지 센서 </a:t>
            </a:r>
            <a:endParaRPr lang="en-US" altLang="ko-KR" dirty="0" smtClean="0"/>
          </a:p>
          <a:p>
            <a:pPr defTabSz="1440180"/>
            <a:r>
              <a:rPr lang="ko-KR" altLang="en-US" dirty="0" err="1" smtClean="0"/>
              <a:t>제이슨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그 연두색 창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ko-KR" altLang="en-US" dirty="0" smtClean="0"/>
              <a:t>적외선 감지 센서 </a:t>
            </a:r>
            <a:endParaRPr lang="en-US" altLang="ko-KR" dirty="0" smtClean="0"/>
          </a:p>
          <a:p>
            <a:pPr defTabSz="1440180"/>
            <a:r>
              <a:rPr lang="ko-KR" altLang="en-US" dirty="0" err="1" smtClean="0"/>
              <a:t>제이슨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defTabSz="1440180"/>
            <a:r>
              <a:rPr lang="ko-KR" altLang="en-US" dirty="0" smtClean="0"/>
              <a:t>그 연두색 창</a:t>
            </a:r>
            <a:endParaRPr lang="en-US" altLang="ko-KR" dirty="0" smtClean="0"/>
          </a:p>
          <a:p>
            <a:pPr defTabSz="1440180"/>
            <a:r>
              <a:rPr lang="en-US" altLang="ko-KR" dirty="0" smtClean="0"/>
              <a:t>----------------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ko-KR" altLang="en-US" dirty="0" smtClean="0"/>
              <a:t>적외선 감지 센서 </a:t>
            </a:r>
            <a:endParaRPr lang="en-US" altLang="ko-KR" dirty="0" smtClean="0"/>
          </a:p>
          <a:p>
            <a:pPr defTabSz="1440180"/>
            <a:r>
              <a:rPr lang="ko-KR" altLang="en-US" dirty="0" err="1" smtClean="0"/>
              <a:t>제이슨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우선 저희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대해 한마디로 </a:t>
            </a:r>
            <a:r>
              <a:rPr lang="ko-KR" altLang="en-US" dirty="0" err="1" smtClean="0"/>
              <a:t>말씀드리자면</a:t>
            </a:r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기술과 </a:t>
            </a:r>
            <a:r>
              <a:rPr lang="en-US" altLang="ko-KR" dirty="0" smtClean="0"/>
              <a:t>lot</a:t>
            </a:r>
            <a:r>
              <a:rPr lang="ko-KR" altLang="en-US" dirty="0" smtClean="0"/>
              <a:t>기술을 활용한 주차 애플리케이션입니다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 dirty="0"/>
          </a:p>
          <a:p>
            <a:pPr defTabSz="1440180"/>
            <a:r>
              <a:rPr lang="ko-KR" altLang="en-US" dirty="0"/>
              <a:t>4. 인식된 지문과 db속에 일치하는 지문을 찾음</a:t>
            </a:r>
          </a:p>
          <a:p>
            <a:pPr defTabSz="1440180"/>
            <a:endParaRPr lang="ko-KR" altLang="en-US" dirty="0"/>
          </a:p>
          <a:p>
            <a:pPr defTabSz="1440180"/>
            <a:r>
              <a:rPr lang="ko-KR" altLang="en-US" dirty="0"/>
              <a:t>5. 활용  -&gt;다음슬라이드에</a:t>
            </a:r>
          </a:p>
          <a:p>
            <a:pPr defTabSz="14401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endParaRPr lang="ko-KR" altLang="en-US"/>
          </a:p>
          <a:p>
            <a:pPr defTabSz="1440180"/>
            <a:r>
              <a:rPr lang="ko-KR" altLang="en-US"/>
              <a:t>4. 인식된 지문과 db속에 일치하는 지문을 찾음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5. 활용  -&gt;다음슬라이드에</a:t>
            </a:r>
          </a:p>
          <a:p>
            <a:pPr defTabSz="144018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en-US" altLang="ko-KR" dirty="0" smtClean="0"/>
              <a:t>&lt;</a:t>
            </a:r>
            <a:r>
              <a:rPr lang="ko-KR" altLang="en-US" dirty="0" smtClean="0"/>
              <a:t>보완점</a:t>
            </a:r>
            <a:r>
              <a:rPr lang="en-US" altLang="ko-KR" dirty="0" smtClean="0"/>
              <a:t>&gt;</a:t>
            </a:r>
          </a:p>
          <a:p>
            <a:pPr defTabSz="1440180"/>
            <a:r>
              <a:rPr lang="en-US" altLang="ko-KR" dirty="0" smtClean="0"/>
              <a:t>1. </a:t>
            </a:r>
            <a:r>
              <a:rPr lang="ko-KR" altLang="en-US" dirty="0" smtClean="0"/>
              <a:t>회원관리 기능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</a:p>
          <a:p>
            <a:pPr defTabSz="1440180"/>
            <a:endParaRPr lang="en-US" altLang="ko-KR" dirty="0" smtClean="0"/>
          </a:p>
          <a:p>
            <a:pPr defTabSz="1440180"/>
            <a:r>
              <a:rPr lang="en-US" altLang="ko-KR" dirty="0" smtClean="0"/>
              <a:t>2. </a:t>
            </a:r>
            <a:r>
              <a:rPr lang="ko-KR" altLang="en-US" dirty="0" smtClean="0"/>
              <a:t>회원을  일반 사용자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제휴 주차장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주차장주인</a:t>
            </a:r>
            <a:r>
              <a:rPr lang="en-US" altLang="ko-KR" dirty="0" smtClean="0"/>
              <a:t>) </a:t>
            </a:r>
          </a:p>
          <a:p>
            <a:pPr defTabSz="1440180"/>
            <a:r>
              <a:rPr lang="en-US" altLang="ko-KR" dirty="0" smtClean="0"/>
              <a:t>     =&gt; </a:t>
            </a:r>
            <a:r>
              <a:rPr lang="ko-KR" altLang="en-US" dirty="0" smtClean="0"/>
              <a:t>만약에 상용화 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가맹 주차장에게 센서를 설치하고 실시간 주차정보를 </a:t>
            </a:r>
            <a:r>
              <a:rPr lang="ko-KR" altLang="en-US" dirty="0" err="1" smtClean="0"/>
              <a:t>받아낼수있도록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수수료</a:t>
            </a:r>
          </a:p>
          <a:p>
            <a:pPr defTabSz="1440180"/>
            <a:r>
              <a:rPr lang="en-US" altLang="ko-KR" dirty="0" smtClean="0"/>
              <a:t>     =&gt; </a:t>
            </a:r>
            <a:r>
              <a:rPr lang="ko-KR" altLang="en-US" dirty="0" smtClean="0"/>
              <a:t>일반회원에게</a:t>
            </a:r>
            <a:r>
              <a:rPr lang="ko-KR" altLang="en-US" baseline="0" dirty="0" smtClean="0"/>
              <a:t>는 </a:t>
            </a:r>
            <a:r>
              <a:rPr lang="ko-KR" altLang="en-US" dirty="0" smtClean="0"/>
              <a:t>제휴 주차장을 이용했을 때 할인  </a:t>
            </a:r>
            <a:endParaRPr lang="en-US" altLang="ko-KR" dirty="0" smtClean="0"/>
          </a:p>
          <a:p>
            <a:pPr defTabSz="1440180"/>
            <a:endParaRPr lang="ko-KR" altLang="en-US" dirty="0" smtClean="0"/>
          </a:p>
          <a:p>
            <a:pPr defTabSz="1440180"/>
            <a:r>
              <a:rPr lang="en-US" altLang="ko-KR" dirty="0" smtClean="0"/>
              <a:t>2. SNS </a:t>
            </a:r>
            <a:r>
              <a:rPr lang="ko-KR" altLang="en-US" dirty="0" smtClean="0"/>
              <a:t>연동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내보내기기능</a:t>
            </a:r>
            <a:r>
              <a:rPr lang="en-US" altLang="ko-KR" dirty="0" smtClean="0"/>
              <a:t>)</a:t>
            </a:r>
          </a:p>
          <a:p>
            <a:pPr defTabSz="1440180"/>
            <a:endParaRPr lang="en-US" altLang="ko-KR" dirty="0" smtClean="0"/>
          </a:p>
          <a:p>
            <a:pPr defTabSz="1440180"/>
            <a:endParaRPr lang="en-US" altLang="ko-KR" dirty="0" smtClean="0"/>
          </a:p>
          <a:p>
            <a:pPr defTabSz="1440180"/>
            <a:r>
              <a:rPr lang="en-US" altLang="ko-KR" dirty="0" smtClean="0"/>
              <a:t>3.  </a:t>
            </a:r>
            <a:r>
              <a:rPr lang="ko-KR" altLang="en-US" dirty="0" smtClean="0"/>
              <a:t>주차장 검색조건</a:t>
            </a:r>
            <a:endParaRPr lang="en-US" altLang="ko-KR" dirty="0" smtClean="0"/>
          </a:p>
          <a:p>
            <a:pPr defTabSz="1440180">
              <a:buFontTx/>
              <a:buChar char="-"/>
            </a:pPr>
            <a:endParaRPr lang="en-US" altLang="ko-KR" dirty="0" smtClean="0"/>
          </a:p>
          <a:p>
            <a:pPr defTabSz="1440180">
              <a:buFontTx/>
              <a:buNone/>
            </a:pPr>
            <a:r>
              <a:rPr lang="ko-KR" altLang="en-US" baseline="0" dirty="0" smtClean="0"/>
              <a:t>차를 가지고 나온 날에 음식점에서 밥을 </a:t>
            </a:r>
            <a:r>
              <a:rPr lang="ko-KR" altLang="en-US" baseline="0" dirty="0" err="1" smtClean="0"/>
              <a:t>먹어야하는데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음식점에 주차할 곳이 마땅하지 않은 경우가 있는데</a:t>
            </a:r>
            <a:r>
              <a:rPr lang="en-US" altLang="ko-KR" baseline="0" dirty="0" smtClean="0"/>
              <a:t>.</a:t>
            </a:r>
          </a:p>
          <a:p>
            <a:pPr defTabSz="1440180">
              <a:buFontTx/>
              <a:buNone/>
            </a:pPr>
            <a:r>
              <a:rPr lang="ko-KR" altLang="en-US" baseline="0" dirty="0" smtClean="0"/>
              <a:t>이 때 상당히 난처해지게 됩니다</a:t>
            </a:r>
            <a:r>
              <a:rPr lang="en-US" altLang="ko-KR" baseline="0" dirty="0" smtClean="0"/>
              <a:t>.</a:t>
            </a:r>
          </a:p>
          <a:p>
            <a:pPr defTabSz="1440180">
              <a:buFontTx/>
              <a:buNone/>
            </a:pPr>
            <a:r>
              <a:rPr lang="ko-KR" altLang="en-US" baseline="0" dirty="0" smtClean="0"/>
              <a:t>예를 들면</a:t>
            </a:r>
            <a:endParaRPr lang="en-US" altLang="ko-KR" baseline="0" dirty="0" smtClean="0"/>
          </a:p>
          <a:p>
            <a:pPr defTabSz="1440180">
              <a:buFontTx/>
              <a:buNone/>
            </a:pPr>
            <a:r>
              <a:rPr lang="ko-KR" altLang="en-US" baseline="0" dirty="0" smtClean="0"/>
              <a:t>갈비탕이 먹고 싶은 날에 차를 타고 나왔다 하면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 </a:t>
            </a:r>
            <a:r>
              <a:rPr lang="ko-KR" altLang="en-US" baseline="0" dirty="0" err="1" smtClean="0"/>
              <a:t>어플을</a:t>
            </a:r>
            <a:r>
              <a:rPr lang="ko-KR" altLang="en-US" baseline="0" dirty="0" smtClean="0"/>
              <a:t> 켜서</a:t>
            </a:r>
            <a:endParaRPr lang="en-US" altLang="ko-KR" baseline="0" dirty="0" smtClean="0"/>
          </a:p>
          <a:p>
            <a:pPr defTabSz="1440180">
              <a:buFontTx/>
              <a:buNone/>
            </a:pPr>
            <a:r>
              <a:rPr lang="ko-KR" altLang="en-US" baseline="0" dirty="0" smtClean="0"/>
              <a:t>검색조건에 주차장이 있는 </a:t>
            </a:r>
            <a:r>
              <a:rPr lang="ko-KR" altLang="en-US" baseline="0" dirty="0" err="1" smtClean="0"/>
              <a:t>갈비탕집을</a:t>
            </a:r>
            <a:r>
              <a:rPr lang="ko-KR" altLang="en-US" baseline="0" dirty="0" smtClean="0"/>
              <a:t> 검색하면 검색조건에 맞는 음식점을</a:t>
            </a:r>
            <a:r>
              <a:rPr lang="ko-KR" altLang="en-US" dirty="0" smtClean="0"/>
              <a:t> 추천해주는 시스템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넣어보고 싶습니다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  </a:t>
            </a:r>
            <a:endParaRPr lang="en-US" altLang="ko-KR" dirty="0" smtClean="0"/>
          </a:p>
          <a:p>
            <a:pPr defTabSz="1440180">
              <a:buFontTx/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기술모방 위협 해결</a:t>
            </a:r>
            <a:endParaRPr lang="en-US" altLang="ko-KR" dirty="0" smtClean="0"/>
          </a:p>
          <a:p>
            <a:pPr defTabSz="144018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 애플리케이션의 이름은 </a:t>
            </a:r>
            <a:r>
              <a:rPr lang="en-US" altLang="ko-KR" dirty="0" err="1" smtClean="0">
                <a:latin typeface="1훈점보맘보 B"/>
                <a:ea typeface="1훈점보맘보 B"/>
              </a:rPr>
              <a:t>ParkingloT</a:t>
            </a:r>
            <a:r>
              <a:rPr lang="en-US" altLang="ko-KR" dirty="0" smtClean="0">
                <a:latin typeface="1훈점보맘보 B"/>
                <a:ea typeface="1훈점보맘보 B"/>
              </a:rPr>
              <a:t>(</a:t>
            </a:r>
            <a:r>
              <a:rPr lang="ko-KR" altLang="en-US" dirty="0" smtClean="0">
                <a:latin typeface="1훈점보맘보 B"/>
                <a:ea typeface="1훈점보맘보 B"/>
              </a:rPr>
              <a:t>파킹 </a:t>
            </a:r>
            <a:r>
              <a:rPr lang="ko-KR" altLang="en-US" dirty="0" err="1" smtClean="0">
                <a:latin typeface="1훈점보맘보 B"/>
                <a:ea typeface="1훈점보맘보 B"/>
              </a:rPr>
              <a:t>랏</a:t>
            </a:r>
            <a:r>
              <a:rPr lang="en-US" altLang="ko-KR" dirty="0" smtClean="0">
                <a:latin typeface="1훈점보맘보 B"/>
                <a:ea typeface="1훈점보맘보 B"/>
              </a:rPr>
              <a:t>)</a:t>
            </a:r>
            <a:r>
              <a:rPr lang="ko-KR" altLang="en-US" dirty="0" smtClean="0">
                <a:latin typeface="1훈점보맘보 B"/>
                <a:ea typeface="1훈점보맘보 B"/>
              </a:rPr>
              <a:t>으로 지었는데요</a:t>
            </a:r>
            <a:r>
              <a:rPr lang="en-US" altLang="ko-KR" dirty="0" smtClean="0">
                <a:latin typeface="1훈점보맘보 B"/>
                <a:ea typeface="1훈점보맘보 B"/>
              </a:rPr>
              <a:t>,</a:t>
            </a:r>
          </a:p>
          <a:p>
            <a:r>
              <a:rPr lang="ko-KR" altLang="en-US" dirty="0" smtClean="0">
                <a:latin typeface="1훈점보맘보 B"/>
                <a:ea typeface="1훈점보맘보 B"/>
              </a:rPr>
              <a:t>주차장이라는 </a:t>
            </a:r>
            <a:r>
              <a:rPr lang="en-US" altLang="ko-KR" dirty="0" smtClean="0">
                <a:latin typeface="1훈점보맘보 B"/>
                <a:ea typeface="1훈점보맘보 B"/>
              </a:rPr>
              <a:t>Parking</a:t>
            </a:r>
            <a:r>
              <a:rPr lang="en-US" altLang="ko-KR" baseline="0" dirty="0" smtClean="0">
                <a:latin typeface="1훈점보맘보 B"/>
                <a:ea typeface="1훈점보맘보 B"/>
              </a:rPr>
              <a:t> lot</a:t>
            </a:r>
            <a:r>
              <a:rPr lang="ko-KR" altLang="en-US" baseline="0" dirty="0" smtClean="0">
                <a:latin typeface="1훈점보맘보 B"/>
                <a:ea typeface="1훈점보맘보 B"/>
              </a:rPr>
              <a:t>이라는 단어에 </a:t>
            </a:r>
            <a:r>
              <a:rPr lang="en-US" altLang="ko-KR" baseline="0" dirty="0" smtClean="0">
                <a:latin typeface="1훈점보맘보 B"/>
                <a:ea typeface="1훈점보맘보 B"/>
              </a:rPr>
              <a:t> </a:t>
            </a:r>
            <a:r>
              <a:rPr lang="en-US" altLang="ko-KR" baseline="0" dirty="0" err="1" smtClean="0">
                <a:latin typeface="1훈점보맘보 B"/>
                <a:ea typeface="1훈점보맘보 B"/>
              </a:rPr>
              <a:t>IoT</a:t>
            </a:r>
            <a:r>
              <a:rPr lang="ko-KR" altLang="en-US" baseline="0" dirty="0" smtClean="0">
                <a:latin typeface="1훈점보맘보 B"/>
                <a:ea typeface="1훈점보맘보 B"/>
              </a:rPr>
              <a:t>의 뜻이 연상될수 있게 하여</a:t>
            </a:r>
            <a:endParaRPr lang="en-US" altLang="ko-KR" baseline="0" dirty="0" smtClean="0">
              <a:latin typeface="1훈점보맘보 B"/>
              <a:ea typeface="1훈점보맘보 B"/>
            </a:endParaRPr>
          </a:p>
          <a:p>
            <a:r>
              <a:rPr lang="ko-KR" altLang="en-US" baseline="0" dirty="0" smtClean="0">
                <a:latin typeface="1훈점보맘보 B"/>
                <a:ea typeface="1훈점보맘보 B"/>
              </a:rPr>
              <a:t> 중의적인 이름으로 지어봤습니다</a:t>
            </a:r>
            <a:r>
              <a:rPr lang="en-US" altLang="ko-KR" baseline="0" dirty="0" smtClean="0">
                <a:latin typeface="1훈점보맘보 B"/>
                <a:ea typeface="1훈점보맘보 B"/>
              </a:rPr>
              <a:t>.</a:t>
            </a:r>
            <a:endParaRPr lang="en-US" altLang="ko-KR" dirty="0" smtClean="0">
              <a:latin typeface="1훈점보맘보 B"/>
              <a:ea typeface="1훈점보맘보 B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>
              <a:buFontTx/>
              <a:buNone/>
            </a:pPr>
            <a:r>
              <a:rPr lang="ko-KR" altLang="en-US" dirty="0" smtClean="0"/>
              <a:t>마지막으로</a:t>
            </a:r>
            <a:r>
              <a:rPr lang="ko-KR" altLang="en-US" baseline="0" dirty="0"/>
              <a:t> </a:t>
            </a:r>
            <a:r>
              <a:rPr lang="ko-KR" altLang="en-US" baseline="0" dirty="0" err="1" smtClean="0"/>
              <a:t>느낀점을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말씀드리고</a:t>
            </a:r>
            <a:r>
              <a:rPr lang="ko-KR" altLang="en-US" baseline="0" dirty="0" smtClean="0"/>
              <a:t> 마치도록 하겠습니다</a:t>
            </a:r>
            <a:r>
              <a:rPr lang="en-US" altLang="ko-KR" baseline="0" dirty="0" smtClean="0"/>
              <a:t>.</a:t>
            </a:r>
          </a:p>
          <a:p>
            <a:pPr defTabSz="1440180">
              <a:buFontTx/>
              <a:buNone/>
            </a:pPr>
            <a:r>
              <a:rPr lang="ko-KR" altLang="en-US" dirty="0" smtClean="0"/>
              <a:t>개발기간도 짧긴 했지만</a:t>
            </a:r>
            <a:endParaRPr lang="en-US" altLang="ko-KR" dirty="0" smtClean="0"/>
          </a:p>
          <a:p>
            <a:pPr defTabSz="1440180">
              <a:buFontTx/>
              <a:buNone/>
            </a:pPr>
            <a:r>
              <a:rPr lang="ko-KR" altLang="en-US" dirty="0" err="1" smtClean="0"/>
              <a:t>익숙하지않은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r>
              <a:rPr lang="en-US" altLang="ko-KR" baseline="0" dirty="0" smtClean="0"/>
              <a:t>,</a:t>
            </a:r>
          </a:p>
          <a:p>
            <a:pPr defTabSz="1440180">
              <a:buFontTx/>
              <a:buNone/>
            </a:pPr>
            <a:r>
              <a:rPr lang="ko-KR" altLang="en-US" baseline="0" dirty="0" smtClean="0"/>
              <a:t>배우지 않은 부분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외부 </a:t>
            </a:r>
            <a:r>
              <a:rPr lang="ko-KR" altLang="en-US" baseline="0" dirty="0" err="1" smtClean="0"/>
              <a:t>디비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아두이노</a:t>
            </a:r>
            <a:r>
              <a:rPr lang="ko-KR" altLang="en-US" baseline="0" dirty="0" smtClean="0"/>
              <a:t> 연동을 한다든가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들을 다루려고 하니 </a:t>
            </a:r>
            <a:endParaRPr lang="en-US" altLang="ko-KR" baseline="0" dirty="0" smtClean="0"/>
          </a:p>
          <a:p>
            <a:pPr defTabSz="1440180">
              <a:buFontTx/>
              <a:buNone/>
            </a:pPr>
            <a:r>
              <a:rPr lang="ko-KR" altLang="en-US" baseline="0" dirty="0" smtClean="0"/>
              <a:t> 중간단계가 생각보다 많이 힘들었지만 조원들과 협력하여  이렇게 </a:t>
            </a:r>
            <a:r>
              <a:rPr lang="ko-KR" altLang="en-US" baseline="0" dirty="0" err="1" smtClean="0"/>
              <a:t>어느정도의</a:t>
            </a:r>
            <a:r>
              <a:rPr lang="ko-KR" altLang="en-US" baseline="0" dirty="0" smtClean="0"/>
              <a:t> 결과물이 </a:t>
            </a:r>
            <a:r>
              <a:rPr lang="ko-KR" altLang="en-US" baseline="0" dirty="0" err="1" smtClean="0"/>
              <a:t>나온것을</a:t>
            </a:r>
            <a:r>
              <a:rPr lang="ko-KR" altLang="en-US" baseline="0" dirty="0" smtClean="0"/>
              <a:t> 보니 되게 </a:t>
            </a:r>
            <a:r>
              <a:rPr lang="ko-KR" altLang="en-US" baseline="0" dirty="0" err="1" smtClean="0"/>
              <a:t>뿌듯했구요</a:t>
            </a:r>
            <a:r>
              <a:rPr lang="en-US" altLang="ko-KR" baseline="0" dirty="0" smtClean="0"/>
              <a:t>,</a:t>
            </a:r>
          </a:p>
          <a:p>
            <a:pPr defTabSz="1440180">
              <a:buFontTx/>
              <a:buNone/>
            </a:pPr>
            <a:r>
              <a:rPr lang="ko-KR" altLang="en-US" dirty="0" smtClean="0"/>
              <a:t>또 앞으로는 </a:t>
            </a:r>
            <a:r>
              <a:rPr lang="ko-KR" altLang="en-US" dirty="0" err="1" smtClean="0"/>
              <a:t>안드로이드와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loT</a:t>
            </a:r>
            <a:r>
              <a:rPr lang="ko-KR" altLang="en-US" baseline="0" dirty="0" smtClean="0"/>
              <a:t>를 빼놓을 수 없는 사회가 될 것인데</a:t>
            </a:r>
            <a:r>
              <a:rPr lang="en-US" altLang="ko-KR" baseline="0" dirty="0" smtClean="0"/>
              <a:t>,  </a:t>
            </a:r>
          </a:p>
          <a:p>
            <a:pPr defTabSz="1440180">
              <a:buFontTx/>
              <a:buNone/>
            </a:pPr>
            <a:r>
              <a:rPr lang="ko-KR" altLang="en-US" baseline="0" dirty="0" smtClean="0"/>
              <a:t>이렇게 전자공학과와 </a:t>
            </a:r>
            <a:r>
              <a:rPr lang="ko-KR" altLang="en-US" baseline="0" dirty="0" err="1" smtClean="0"/>
              <a:t>콜라보를</a:t>
            </a:r>
            <a:r>
              <a:rPr lang="ko-KR" altLang="en-US" baseline="0" dirty="0" smtClean="0"/>
              <a:t> 하게 되어 조금이나마  </a:t>
            </a:r>
            <a:r>
              <a:rPr lang="en-US" altLang="ko-KR" baseline="0" dirty="0" smtClean="0"/>
              <a:t>IOT</a:t>
            </a:r>
            <a:r>
              <a:rPr lang="ko-KR" altLang="en-US" baseline="0" dirty="0" smtClean="0"/>
              <a:t>기술을 </a:t>
            </a:r>
            <a:r>
              <a:rPr lang="ko-KR" altLang="en-US" baseline="0" dirty="0" err="1" smtClean="0"/>
              <a:t>접해볼수</a:t>
            </a:r>
            <a:r>
              <a:rPr lang="ko-KR" altLang="en-US" baseline="0" dirty="0" smtClean="0"/>
              <a:t> 있어 소중한 경험이 </a:t>
            </a:r>
            <a:r>
              <a:rPr lang="ko-KR" altLang="en-US" baseline="0" dirty="0" err="1" smtClean="0"/>
              <a:t>되었던것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  <a:p>
            <a:pPr defTabSz="1440180">
              <a:buFontTx/>
              <a:buNone/>
            </a:pPr>
            <a:endParaRPr lang="en-US" altLang="ko-KR" dirty="0" smtClean="0"/>
          </a:p>
          <a:p>
            <a:pPr defTabSz="1440180">
              <a:buFontTx/>
              <a:buNone/>
            </a:pPr>
            <a:r>
              <a:rPr lang="ko-KR" altLang="en-US" dirty="0" smtClean="0"/>
              <a:t>저희 발표는 여기까지입니다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경청해주셔서 감사합니다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저희가 이 프로젝트를 기획하게 된 배경에 대해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저희는 현재의 문제점에 대해서 살펴 봤는데요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초행길은 주차 할 곳을 찾기 어렵다는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아무래도 </a:t>
            </a:r>
            <a:r>
              <a:rPr lang="ko-KR" altLang="en-US" dirty="0" err="1" smtClean="0"/>
              <a:t>처음가는</a:t>
            </a:r>
            <a:r>
              <a:rPr lang="ko-KR" altLang="en-US" dirty="0" smtClean="0"/>
              <a:t> 길은 지리를 모르기 때문에 주차할 곳을</a:t>
            </a:r>
            <a:r>
              <a:rPr lang="ko-KR" altLang="en-US" baseline="0" dirty="0" smtClean="0"/>
              <a:t> 찾아 맴도는 게 다수입니다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두번째는</a:t>
            </a:r>
            <a:r>
              <a:rPr lang="ko-KR" altLang="en-US" baseline="0" dirty="0" smtClean="0"/>
              <a:t> 인적이 많은 곳은 주차할 자리가 없다는 것이고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 실시간으로 주차장 자리가 있는지 없는지 확인 할 수 없기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주차장을 갔는데 자리가 없어 시간낭비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기름 낭비를 </a:t>
            </a:r>
            <a:r>
              <a:rPr lang="ko-KR" altLang="en-US" baseline="0" dirty="0" err="1" smtClean="0"/>
              <a:t>하게되는</a:t>
            </a:r>
            <a:r>
              <a:rPr lang="ko-KR" altLang="en-US" baseline="0" dirty="0" smtClean="0"/>
              <a:t> 문제점이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따라서 저희는 이러한 문제점을 해결하기 위해</a:t>
            </a:r>
            <a:endParaRPr lang="en-US" altLang="ko-KR" dirty="0" smtClean="0"/>
          </a:p>
          <a:p>
            <a:r>
              <a:rPr lang="ko-KR" altLang="en-US" dirty="0" smtClean="0"/>
              <a:t>위치기반서비스를 통해 내 주변에 주차장이 어디 있는가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확인이 할 수 있고</a:t>
            </a:r>
            <a:endParaRPr lang="en-US" altLang="ko-KR" dirty="0" smtClean="0"/>
          </a:p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아두이노라는</a:t>
            </a:r>
            <a:r>
              <a:rPr lang="ko-KR" altLang="en-US" dirty="0" smtClean="0"/>
              <a:t> 초소형 메인보드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 적외선 센서를 통해</a:t>
            </a:r>
            <a:endParaRPr lang="en-US" altLang="ko-KR" dirty="0" smtClean="0"/>
          </a:p>
          <a:p>
            <a:r>
              <a:rPr lang="ko-KR" altLang="en-US" dirty="0" smtClean="0"/>
              <a:t>주차장에 자리가 얼마나 남았는가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를 알 수 있는 애플리케이션을 기획해봤습니다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설명만 들어서는 막연하실 거 같아서</a:t>
            </a:r>
            <a:endParaRPr lang="en-US" altLang="ko-KR" dirty="0" smtClean="0"/>
          </a:p>
          <a:p>
            <a:r>
              <a:rPr lang="ko-KR" altLang="en-US" dirty="0" smtClean="0"/>
              <a:t>적외선 센서가 어떻게 활용되는 지 그림을 통해 설명해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주차장이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입출구</a:t>
            </a:r>
            <a:r>
              <a:rPr lang="ko-KR" altLang="en-US" dirty="0" smtClean="0"/>
              <a:t> 가운데에 들어오고 나가는 차량의 개수를 카운트 하는 적외선 센서가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각각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입구로 자동차가 </a:t>
            </a:r>
            <a:r>
              <a:rPr lang="ko-KR" altLang="en-US" dirty="0" err="1" smtClean="0"/>
              <a:t>들어올때마다</a:t>
            </a:r>
            <a:r>
              <a:rPr lang="ko-KR" altLang="en-US" dirty="0" smtClean="0"/>
              <a:t> 센서가 이를 인식하고 값을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내려서</a:t>
            </a:r>
            <a:endParaRPr lang="en-US" altLang="ko-KR" dirty="0" smtClean="0"/>
          </a:p>
          <a:p>
            <a:r>
              <a:rPr lang="ko-KR" altLang="en-US" dirty="0" smtClean="0"/>
              <a:t>현재 주차장에 남은 자리의 수를 실시간으로 시스템에 알려줍니다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반대로</a:t>
            </a:r>
            <a:endParaRPr lang="en-US" altLang="ko-KR" dirty="0" smtClean="0"/>
          </a:p>
          <a:p>
            <a:r>
              <a:rPr lang="ko-KR" altLang="en-US" dirty="0" smtClean="0"/>
              <a:t>자동차가 출구로 나가는 경우에는 센서가 이를 인식하고 값을 </a:t>
            </a:r>
            <a:r>
              <a:rPr lang="en-US" altLang="ko-KR" dirty="0" smtClean="0"/>
              <a:t>+1 </a:t>
            </a:r>
            <a:r>
              <a:rPr lang="ko-KR" altLang="en-US" dirty="0" smtClean="0"/>
              <a:t>올려서 </a:t>
            </a:r>
            <a:endParaRPr lang="en-US" altLang="ko-KR" dirty="0" smtClean="0"/>
          </a:p>
          <a:p>
            <a:r>
              <a:rPr lang="ko-KR" altLang="en-US" dirty="0" smtClean="0"/>
              <a:t>현재 주차장에 남은 자리의 수를 실시간으로 시스템에 알려줍니다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저희 </a:t>
            </a:r>
            <a:r>
              <a:rPr lang="en-US" altLang="ko-KR" dirty="0" err="1" smtClean="0"/>
              <a:t>parkinglot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애플리케이션을 통해 얻을 수 있는 기대효과를 </a:t>
            </a:r>
            <a:endParaRPr lang="en-US" altLang="ko-KR" baseline="0" dirty="0" smtClean="0"/>
          </a:p>
          <a:p>
            <a:r>
              <a:rPr lang="ko-KR" altLang="en-US" baseline="0" dirty="0" smtClean="0"/>
              <a:t>생각해봤는데요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이용자들은  </a:t>
            </a:r>
            <a:r>
              <a:rPr lang="en-US" altLang="ko-KR" dirty="0" err="1" smtClean="0"/>
              <a:t>parkinglot</a:t>
            </a:r>
            <a:r>
              <a:rPr lang="ko-KR" altLang="en-US" dirty="0" smtClean="0"/>
              <a:t>을 통해 실시간으로 빠르게 주차장 정보를 획득 할 수 있고</a:t>
            </a:r>
            <a:endParaRPr lang="en-US" altLang="ko-KR" dirty="0" smtClean="0"/>
          </a:p>
          <a:p>
            <a:r>
              <a:rPr lang="ko-KR" altLang="en-US" dirty="0" smtClean="0"/>
              <a:t>이를 통해 시간과 비용을 </a:t>
            </a:r>
            <a:r>
              <a:rPr lang="ko-KR" altLang="en-US" dirty="0" err="1" smtClean="0"/>
              <a:t>절약할수</a:t>
            </a:r>
            <a:r>
              <a:rPr lang="ko-KR" altLang="en-US" dirty="0" smtClean="0"/>
              <a:t> 있는 기대효과를 볼 수 </a:t>
            </a:r>
            <a:r>
              <a:rPr lang="ko-KR" altLang="en-US" dirty="0" err="1" smtClean="0"/>
              <a:t>있구요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주차장 주인은 비어있는 주차공간을 활용할 수 있는 기회가 증가 하기 때문에</a:t>
            </a:r>
            <a:endParaRPr lang="en-US" altLang="ko-KR" dirty="0" smtClean="0"/>
          </a:p>
          <a:p>
            <a:r>
              <a:rPr lang="ko-KR" altLang="en-US" dirty="0" smtClean="0"/>
              <a:t>수익성 부분에서 이득을 볼 수 </a:t>
            </a:r>
            <a:r>
              <a:rPr lang="ko-KR" altLang="en-US" dirty="0" err="1" smtClean="0"/>
              <a:t>있을거라</a:t>
            </a:r>
            <a:r>
              <a:rPr lang="ko-KR" altLang="en-US" dirty="0" smtClean="0"/>
              <a:t>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 저희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SWOT </a:t>
            </a:r>
            <a:r>
              <a:rPr lang="ko-KR" altLang="en-US" dirty="0" smtClean="0"/>
              <a:t>분석을 해봤습니다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그럼에도 불구하고</a:t>
            </a:r>
            <a:endParaRPr lang="en-US" altLang="ko-KR" dirty="0" smtClean="0"/>
          </a:p>
          <a:p>
            <a:r>
              <a:rPr lang="en-US" altLang="ko-KR" dirty="0" smtClean="0"/>
              <a:t>~~ </a:t>
            </a:r>
            <a:r>
              <a:rPr lang="ko-KR" altLang="en-US" dirty="0" smtClean="0"/>
              <a:t>정부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천억 투자하기 때문에</a:t>
            </a:r>
            <a:endParaRPr lang="en-US" altLang="ko-KR" dirty="0" smtClean="0"/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충분한 기회를 가지고 있다고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약점이나 위협에 대한 대안은 뒷부분 </a:t>
            </a:r>
            <a:r>
              <a:rPr lang="ko-KR" altLang="en-US" dirty="0" err="1" smtClean="0"/>
              <a:t>향후개발보완점에서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ko-KR" altLang="en-US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440180"/>
            <a:r>
              <a:rPr lang="ko-KR" altLang="en-US"/>
              <a:t>1.</a:t>
            </a:r>
          </a:p>
          <a:p>
            <a:pPr defTabSz="1440180"/>
            <a:r>
              <a:rPr lang="ko-KR" altLang="en-US"/>
              <a:t>관련 어플 이나 사이트에서 </a:t>
            </a:r>
          </a:p>
          <a:p>
            <a:pPr defTabSz="1440180"/>
            <a:r>
              <a:rPr lang="ko-KR" altLang="en-US"/>
              <a:t>4자리의 패스워드와 개인의 지문을 입력</a:t>
            </a:r>
          </a:p>
          <a:p>
            <a:pPr defTabSz="1440180"/>
            <a:r>
              <a:rPr lang="ko-KR" altLang="en-US"/>
              <a:t>(패스워드를 설정한 이유: 1.DB 검색속도를 향상시키기 위해  2. 만약에 지문 추출되어 도용당했을 때를 대비하여 이중보안)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2. 지문을 입력하면 데이터베이스에는 지문정보를 이미지가 아닌 암호화된 고유 형태로 데이터 저장★ (보안성 측면에서 좋다!!)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3.</a:t>
            </a:r>
          </a:p>
          <a:p>
            <a:pPr defTabSz="1440180"/>
            <a:r>
              <a:rPr lang="ko-KR" altLang="en-US"/>
              <a:t>카드결제기에 지문인식을 할 수 있는 기술을 추가</a:t>
            </a:r>
          </a:p>
          <a:p>
            <a:pPr defTabSz="1440180"/>
            <a:r>
              <a:rPr lang="ko-KR" altLang="en-US"/>
              <a:t>지문을 인식</a:t>
            </a:r>
          </a:p>
          <a:p>
            <a:pPr defTabSz="1440180"/>
            <a:endParaRPr lang="ko-KR" altLang="en-US"/>
          </a:p>
          <a:p>
            <a:pPr defTabSz="1440180"/>
            <a:r>
              <a:rPr lang="ko-KR" altLang="en-US"/>
              <a:t>-&gt;계속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7C412-D46B-45BE-B29C-C0A8BC0C648C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67494"/>
            <a:ext cx="7921625" cy="4608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 rot="182337">
            <a:off x="1767294" y="1628299"/>
            <a:ext cx="4857784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altLang="ko-KR" sz="6000" baseline="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Parking </a:t>
            </a:r>
            <a:r>
              <a:rPr lang="en-US" altLang="ko-KR" sz="6000" baseline="0" dirty="0" err="1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loT</a:t>
            </a:r>
            <a:endParaRPr lang="en-US" altLang="ko-KR" sz="6000" baseline="0" dirty="0" smtClean="0">
              <a:solidFill>
                <a:schemeClr val="bg1"/>
              </a:solidFill>
              <a:latin typeface="1훈점보맘보 B" pitchFamily="18" charset="-127"/>
              <a:ea typeface="1훈점보맘보 B" pitchFamily="18" charset="-127"/>
            </a:endParaRPr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1717206" y="2586264"/>
            <a:ext cx="4248000" cy="71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174862" y="2728668"/>
            <a:ext cx="364333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1229971  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김남우 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(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전자공학과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)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 </a:t>
            </a:r>
            <a:endParaRPr lang="en-US" altLang="ko-KR" sz="1700" dirty="0" smtClean="0">
              <a:solidFill>
                <a:schemeClr val="bg1"/>
              </a:solidFill>
              <a:latin typeface="1훈점보맘보 B" pitchFamily="18" charset="-127"/>
              <a:ea typeface="1훈점보맘보 B" pitchFamily="18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1223091  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신범호 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(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경영정보학과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baseline="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1408135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  송현정 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(</a:t>
            </a:r>
            <a:r>
              <a:rPr lang="ko-KR" altLang="en-US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전자공학과</a:t>
            </a:r>
            <a:r>
              <a:rPr lang="en-US" altLang="ko-KR" sz="1700" dirty="0" smtClean="0">
                <a:solidFill>
                  <a:schemeClr val="bg1"/>
                </a:solidFill>
                <a:latin typeface="1훈점보맘보 B" pitchFamily="18" charset="-127"/>
                <a:ea typeface="1훈점보맘보 B" pitchFamily="18" charset="-127"/>
              </a:rPr>
              <a:t>)</a:t>
            </a:r>
            <a:endParaRPr lang="ko-KR" altLang="en-US" sz="1700" dirty="0" smtClean="0">
              <a:solidFill>
                <a:schemeClr val="bg1"/>
              </a:solidFill>
              <a:latin typeface="1훈점보맘보 B" pitchFamily="18" charset="-127"/>
              <a:ea typeface="1훈점보맘보 B" pitchFamily="18" charset="-127"/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0" y="339502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0" y="4803998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그림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5549" y="285735"/>
            <a:ext cx="416076" cy="2714644"/>
          </a:xfrm>
          <a:prstGeom prst="rect">
            <a:avLst/>
          </a:prstGeom>
        </p:spPr>
      </p:pic>
      <p:pic>
        <p:nvPicPr>
          <p:cNvPr id="12" name="그림 11" descr="sports-ca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144" y="1852616"/>
            <a:ext cx="878316" cy="87831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 userDrawn="1"/>
        </p:nvSpPr>
        <p:spPr>
          <a:xfrm>
            <a:off x="6019132" y="2587396"/>
            <a:ext cx="72000" cy="71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589414" y="2586264"/>
            <a:ext cx="72000" cy="71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1396" y="306406"/>
            <a:ext cx="540395" cy="493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 pitchFamily="18" charset="-127"/>
                <a:ea typeface="1훈점보맘보 B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48300" y="172118"/>
            <a:ext cx="366840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48300" y="1036214"/>
            <a:ext cx="3668496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2732" y="220758"/>
            <a:ext cx="2232025" cy="431800"/>
          </a:xfrm>
        </p:spPr>
        <p:txBody>
          <a:bodyPr>
            <a:noAutofit/>
          </a:bodyPr>
          <a:lstStyle>
            <a:lvl1pPr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 pitchFamily="18" charset="-127"/>
                <a:ea typeface="1훈점보맘보 B" pitchFamily="18" charset="-127"/>
              </a:defRPr>
            </a:lvl1pPr>
          </a:lstStyle>
          <a:p>
            <a:pPr lvl="0"/>
            <a:r>
              <a:rPr lang="ko-KR" altLang="en-US" dirty="0" smtClean="0"/>
              <a:t>목차제목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932434" y="676174"/>
            <a:ext cx="2812354" cy="321512"/>
          </a:xfrm>
        </p:spPr>
        <p:txBody>
          <a:bodyPr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- </a:t>
            </a:r>
            <a:r>
              <a:rPr lang="ko-KR" altLang="en-US" dirty="0" err="1" smtClean="0"/>
              <a:t>소제목적는다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범호짱짱맨</a:t>
            </a:r>
            <a:endParaRPr lang="en-US" altLang="ko-KR" dirty="0" smtClean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>
          <a:xfrm>
            <a:off x="360363" y="1131590"/>
            <a:ext cx="7345362" cy="34562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1" name="직사각형 30"/>
          <p:cNvSpPr/>
          <p:nvPr userDrawn="1"/>
        </p:nvSpPr>
        <p:spPr>
          <a:xfrm>
            <a:off x="0" y="4876006"/>
            <a:ext cx="7921625" cy="26749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029588" y="4957742"/>
            <a:ext cx="1848379" cy="195486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EB9ED6C2-2C24-4F96-9DEC-6E67FFD7036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직선 연결선 32"/>
          <p:cNvCxnSpPr/>
          <p:nvPr userDrawn="1"/>
        </p:nvCxnSpPr>
        <p:spPr>
          <a:xfrm>
            <a:off x="0" y="4948014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96081" y="205979"/>
            <a:ext cx="7129463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6081" y="1200151"/>
            <a:ext cx="7129463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96081" y="4767263"/>
            <a:ext cx="1848379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06556" y="4767263"/>
            <a:ext cx="2508515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677165" y="4767263"/>
            <a:ext cx="1848379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ED6C2-2C24-4F96-9DEC-6E67FFD7036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10</a:t>
            </a:fld>
            <a:endParaRPr lang="en-US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45902" y="1144456"/>
          <a:ext cx="6000792" cy="3668675"/>
        </p:xfrm>
        <a:graphic>
          <a:graphicData uri="http://schemas.openxmlformats.org/drawingml/2006/table">
            <a:tbl>
              <a:tblPr/>
              <a:tblGrid>
                <a:gridCol w="1180911"/>
                <a:gridCol w="1180911"/>
                <a:gridCol w="363897"/>
                <a:gridCol w="363897"/>
                <a:gridCol w="363897"/>
                <a:gridCol w="363897"/>
                <a:gridCol w="363897"/>
                <a:gridCol w="363897"/>
                <a:gridCol w="363897"/>
                <a:gridCol w="363897"/>
                <a:gridCol w="363897"/>
                <a:gridCol w="363897"/>
              </a:tblGrid>
              <a:tr h="35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일정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단계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기획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아이디어 논의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프로젝트 기획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설계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화면 설계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설계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아두이노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 설계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모형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모형만들기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코딩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아두이노 코딩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Android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코딩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2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구현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구현</a:t>
                      </a: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chemeClr val="accent1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chemeClr val="accent1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chemeClr val="accent1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80614" marR="80614" marT="40307" marB="403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smtClean="0"/>
              <a:t>개발 환경 및 기술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845436" y="1461044"/>
            <a:ext cx="5786478" cy="2891408"/>
            <a:chOff x="845436" y="1414228"/>
            <a:chExt cx="5786478" cy="2891408"/>
          </a:xfrm>
        </p:grpSpPr>
        <p:sp>
          <p:nvSpPr>
            <p:cNvPr id="10" name="직사각형 9"/>
            <p:cNvSpPr/>
            <p:nvPr/>
          </p:nvSpPr>
          <p:spPr>
            <a:xfrm>
              <a:off x="2688310" y="1414228"/>
              <a:ext cx="3929090" cy="144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88310" y="2856370"/>
              <a:ext cx="3929090" cy="144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5436" y="1414228"/>
              <a:ext cx="1857388" cy="28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2451405" y="1785752"/>
              <a:ext cx="403147" cy="4680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2462881" y="3321844"/>
              <a:ext cx="403147" cy="4680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8978" y="3115469"/>
              <a:ext cx="18573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Android</a:t>
              </a:r>
            </a:p>
          </p:txBody>
        </p:sp>
        <p:pic>
          <p:nvPicPr>
            <p:cNvPr id="41986" name="Picture 2" descr="C:\Users\bumho\Downloads\android-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31654" y="1958968"/>
              <a:ext cx="1085848" cy="1085849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2860214" y="150018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개발환경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]</a:t>
              </a:r>
              <a:endPara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3307" y="1443256"/>
              <a:ext cx="24686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-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AndroidStudio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2.2.3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- Eclipse mars</a:t>
              </a:r>
            </a:p>
            <a:p>
              <a:pPr>
                <a:buFontTx/>
                <a:buChar char="-"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apache-tomcat-8.0.39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-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MariaDB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10.1</a:t>
              </a:r>
            </a:p>
            <a:p>
              <a:pPr>
                <a:buFontTx/>
                <a:buChar char="-"/>
              </a:pPr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SQLite</a:t>
              </a:r>
              <a:endPara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89242" y="3000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개발기술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]</a:t>
              </a:r>
              <a:endPara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18202" y="2828308"/>
              <a:ext cx="246860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LBS (</a:t>
              </a:r>
              <a:r>
                <a:rPr lang="ko-KR" altLang="en-US" sz="15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구글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ko-KR" altLang="en-US" sz="15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맵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API)</a:t>
              </a:r>
            </a:p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JSP web </a:t>
              </a:r>
              <a:r>
                <a:rPr lang="en-US" altLang="ko-KR" sz="15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programing</a:t>
              </a:r>
              <a:endParaRPr lang="en-US" altLang="ko-KR" sz="15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XML parser</a:t>
              </a:r>
            </a:p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en-US" altLang="ko-KR" sz="1500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DataBase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내부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/ 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외부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</a:p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JAVA</a:t>
              </a:r>
            </a:p>
            <a:p>
              <a:pPr>
                <a:buFontTx/>
                <a:buChar char="-"/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JSON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smtClean="0"/>
              <a:t>개발 환경 및 기술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88310" y="1461044"/>
            <a:ext cx="3929090" cy="144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88310" y="2888672"/>
            <a:ext cx="3929090" cy="144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59950" y="1457770"/>
            <a:ext cx="1857388" cy="28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451405" y="1832568"/>
            <a:ext cx="403147" cy="468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462881" y="3368660"/>
            <a:ext cx="403147" cy="468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8978" y="3162285"/>
            <a:ext cx="18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Arduino</a:t>
            </a:r>
            <a:endParaRPr lang="en-US" altLang="ko-KR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60214" y="154699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개발환경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3307" y="1812191"/>
            <a:ext cx="2154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ArduinoIDE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1.6.2</a:t>
            </a: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Thingspeak</a:t>
            </a:r>
            <a:endParaRPr lang="en-US" altLang="ko-KR" sz="16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9242" y="304719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개발기술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3688" y="3070179"/>
            <a:ext cx="2428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적외선 센서</a:t>
            </a:r>
            <a:endParaRPr lang="en-US" altLang="ko-KR" sz="16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WIFI</a:t>
            </a: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C++</a:t>
            </a:r>
          </a:p>
          <a:p>
            <a:pPr>
              <a:buFontTx/>
              <a:buChar char="-"/>
            </a:pP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TCP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통신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(GET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방식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</p:txBody>
      </p:sp>
      <p:pic>
        <p:nvPicPr>
          <p:cNvPr id="43011" name="Picture 3" descr="C:\Users\bumho\Downloads\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1188" y="1916542"/>
            <a:ext cx="1285884" cy="128588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</a:t>
            </a:r>
            <a:r>
              <a:rPr lang="ko-KR" altLang="en-US" dirty="0" smtClean="0"/>
              <a:t>데이터베이스 설계</a:t>
            </a:r>
            <a:r>
              <a:rPr lang="en-US" altLang="ko-KR" dirty="0" smtClean="0"/>
              <a:t> (1)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13</a:t>
            </a:fld>
            <a:endParaRPr lang="en-US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460350" y="2471906"/>
            <a:ext cx="1643074" cy="2028670"/>
            <a:chOff x="888978" y="1643056"/>
            <a:chExt cx="1643074" cy="2028670"/>
          </a:xfrm>
        </p:grpSpPr>
        <p:sp>
          <p:nvSpPr>
            <p:cNvPr id="22" name="TextBox 21"/>
            <p:cNvSpPr txBox="1"/>
            <p:nvPr/>
          </p:nvSpPr>
          <p:spPr>
            <a:xfrm>
              <a:off x="1062014" y="3271616"/>
              <a:ext cx="135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안드로이드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888978" y="1643056"/>
              <a:ext cx="1643074" cy="1643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2" descr="C:\Users\bumho\Downloads\android-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18272" y="1972350"/>
              <a:ext cx="1000132" cy="1000133"/>
            </a:xfrm>
            <a:prstGeom prst="rect">
              <a:avLst/>
            </a:prstGeom>
            <a:noFill/>
          </p:spPr>
        </p:pic>
      </p:grpSp>
      <p:grpSp>
        <p:nvGrpSpPr>
          <p:cNvPr id="34" name="그룹 33"/>
          <p:cNvGrpSpPr/>
          <p:nvPr/>
        </p:nvGrpSpPr>
        <p:grpSpPr>
          <a:xfrm>
            <a:off x="3218536" y="1227810"/>
            <a:ext cx="1899798" cy="2054302"/>
            <a:chOff x="3246432" y="1571618"/>
            <a:chExt cx="1899798" cy="2054302"/>
          </a:xfrm>
        </p:grpSpPr>
        <p:sp>
          <p:nvSpPr>
            <p:cNvPr id="24" name="타원 23"/>
            <p:cNvSpPr/>
            <p:nvPr/>
          </p:nvSpPr>
          <p:spPr>
            <a:xfrm>
              <a:off x="3246432" y="1571618"/>
              <a:ext cx="1643074" cy="1643075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11000" t="-11000" r="-8000" b="-1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88842" y="3225810"/>
              <a:ext cx="1857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웹 서버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 + JSP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818200" y="2471906"/>
            <a:ext cx="1643074" cy="1986261"/>
            <a:chOff x="5534712" y="1643055"/>
            <a:chExt cx="1643074" cy="1986261"/>
          </a:xfrm>
        </p:grpSpPr>
        <p:sp>
          <p:nvSpPr>
            <p:cNvPr id="26" name="타원 25"/>
            <p:cNvSpPr/>
            <p:nvPr/>
          </p:nvSpPr>
          <p:spPr>
            <a:xfrm>
              <a:off x="5534712" y="1643055"/>
              <a:ext cx="1643074" cy="1643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databa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152" y="2000246"/>
              <a:ext cx="943403" cy="94340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603886" y="3229206"/>
              <a:ext cx="157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DataBase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 flipV="1">
            <a:off x="2031986" y="2046052"/>
            <a:ext cx="986750" cy="52569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0800000" flipV="1">
            <a:off x="2174864" y="2388728"/>
            <a:ext cx="928692" cy="50006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104952" y="2028142"/>
            <a:ext cx="857256" cy="57150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4918534" y="2341790"/>
            <a:ext cx="857256" cy="57150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60482" y="185737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XML parser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</a:t>
            </a:r>
            <a:r>
              <a:rPr lang="ko-KR" altLang="en-US" dirty="0" smtClean="0"/>
              <a:t>데이터베이스 설계</a:t>
            </a:r>
            <a:r>
              <a:rPr lang="en-US" altLang="ko-KR" dirty="0" smtClean="0"/>
              <a:t> (2)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0456" y="1284734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개념적 설계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73732" y="1411964"/>
            <a:ext cx="232604" cy="214314"/>
            <a:chOff x="4856775" y="1779662"/>
            <a:chExt cx="324038" cy="298558"/>
          </a:xfrm>
        </p:grpSpPr>
        <p:sp>
          <p:nvSpPr>
            <p:cNvPr id="33" name="이등변 삼각형 32"/>
            <p:cNvSpPr/>
            <p:nvPr/>
          </p:nvSpPr>
          <p:spPr>
            <a:xfrm rot="4380142">
              <a:off x="4905015" y="1812471"/>
              <a:ext cx="285434" cy="24606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5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2022143">
              <a:off x="4891853" y="1793287"/>
              <a:ext cx="288960" cy="249104"/>
            </a:xfrm>
            <a:prstGeom prst="triangle">
              <a:avLst>
                <a:gd name="adj" fmla="val 50000"/>
              </a:avLst>
            </a:prstGeom>
            <a:solidFill>
              <a:srgbClr val="ADD0B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4856775" y="1779662"/>
              <a:ext cx="287910" cy="248198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 descr="개념적 설계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0" y="1282625"/>
            <a:ext cx="6429420" cy="33605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4832256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</a:t>
            </a:r>
            <a:r>
              <a:rPr lang="ko-KR" altLang="en-US" dirty="0" smtClean="0"/>
              <a:t>데이터베이스 설계</a:t>
            </a:r>
            <a:r>
              <a:rPr lang="en-US" altLang="ko-KR" dirty="0" smtClean="0"/>
              <a:t> (3)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0456" y="1284734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논리적 설계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(ERD)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" name="그룹 28"/>
          <p:cNvGrpSpPr/>
          <p:nvPr/>
        </p:nvGrpSpPr>
        <p:grpSpPr>
          <a:xfrm>
            <a:off x="473732" y="1411964"/>
            <a:ext cx="232604" cy="214314"/>
            <a:chOff x="4856775" y="1779662"/>
            <a:chExt cx="324038" cy="298558"/>
          </a:xfrm>
        </p:grpSpPr>
        <p:sp>
          <p:nvSpPr>
            <p:cNvPr id="33" name="이등변 삼각형 32"/>
            <p:cNvSpPr/>
            <p:nvPr/>
          </p:nvSpPr>
          <p:spPr>
            <a:xfrm rot="4380142">
              <a:off x="4905015" y="1812471"/>
              <a:ext cx="285434" cy="24606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5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2022143">
              <a:off x="4891853" y="1793287"/>
              <a:ext cx="288960" cy="249104"/>
            </a:xfrm>
            <a:prstGeom prst="triangle">
              <a:avLst>
                <a:gd name="adj" fmla="val 50000"/>
              </a:avLst>
            </a:prstGeom>
            <a:solidFill>
              <a:srgbClr val="ADD0B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4856775" y="1779662"/>
              <a:ext cx="287910" cy="248198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" name="그림 31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30" y="2071684"/>
            <a:ext cx="2286868" cy="2040048"/>
          </a:xfrm>
          <a:prstGeom prst="rect">
            <a:avLst/>
          </a:prstGeom>
        </p:spPr>
      </p:pic>
      <p:pic>
        <p:nvPicPr>
          <p:cNvPr id="36" name="그림 3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64" y="2071684"/>
            <a:ext cx="2357454" cy="20717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3848612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설계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6" name="Picture 2" descr="C:\Users\bumho\Desktop\수정됨_KakaoTalk_20170122_162934872.jpg"/>
          <p:cNvPicPr>
            <a:picLocks noChangeAspect="1" noChangeArrowheads="1"/>
          </p:cNvPicPr>
          <p:nvPr/>
        </p:nvPicPr>
        <p:blipFill>
          <a:blip r:embed="rId3"/>
          <a:srcRect t="12500" b="7812"/>
          <a:stretch>
            <a:fillRect/>
          </a:stretch>
        </p:blipFill>
        <p:spPr bwMode="auto">
          <a:xfrm rot="16200000">
            <a:off x="1561876" y="898722"/>
            <a:ext cx="2886935" cy="4089854"/>
          </a:xfrm>
          <a:prstGeom prst="rect">
            <a:avLst/>
          </a:prstGeom>
          <a:noFill/>
        </p:spPr>
      </p:pic>
      <p:cxnSp>
        <p:nvCxnSpPr>
          <p:cNvPr id="15" name="Shape 37"/>
          <p:cNvCxnSpPr/>
          <p:nvPr/>
        </p:nvCxnSpPr>
        <p:spPr>
          <a:xfrm>
            <a:off x="4532316" y="2857502"/>
            <a:ext cx="1000132" cy="1588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5434" y="4410085"/>
            <a:ext cx="1715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와이파이</a:t>
            </a:r>
            <a:r>
              <a:rPr lang="ko-KR" altLang="en-US" sz="1600" dirty="0" smtClean="0"/>
              <a:t> 모듈</a:t>
            </a:r>
            <a:endParaRPr lang="ko-KR" altLang="en-US" sz="1600" dirty="0"/>
          </a:p>
        </p:txBody>
      </p:sp>
      <p:cxnSp>
        <p:nvCxnSpPr>
          <p:cNvPr id="27" name="Shape 37"/>
          <p:cNvCxnSpPr>
            <a:endCxn id="20" idx="1"/>
          </p:cNvCxnSpPr>
          <p:nvPr/>
        </p:nvCxnSpPr>
        <p:spPr>
          <a:xfrm>
            <a:off x="2046500" y="4214824"/>
            <a:ext cx="498934" cy="364538"/>
          </a:xfrm>
          <a:prstGeom prst="bentConnector3">
            <a:avLst>
              <a:gd name="adj1" fmla="val 3455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74858" y="2700112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LCD</a:t>
            </a:r>
            <a:endParaRPr lang="ko-KR" altLang="en-US" sz="1600" dirty="0"/>
          </a:p>
        </p:txBody>
      </p:sp>
      <p:cxnSp>
        <p:nvCxnSpPr>
          <p:cNvPr id="38" name="Shape 37"/>
          <p:cNvCxnSpPr/>
          <p:nvPr/>
        </p:nvCxnSpPr>
        <p:spPr>
          <a:xfrm flipV="1">
            <a:off x="3746498" y="1214428"/>
            <a:ext cx="1357322" cy="714380"/>
          </a:xfrm>
          <a:prstGeom prst="bentConnector3">
            <a:avLst>
              <a:gd name="adj1" fmla="val -259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37"/>
          <p:cNvCxnSpPr/>
          <p:nvPr/>
        </p:nvCxnSpPr>
        <p:spPr>
          <a:xfrm>
            <a:off x="3746498" y="3786196"/>
            <a:ext cx="1714512" cy="428628"/>
          </a:xfrm>
          <a:prstGeom prst="bentConnector3">
            <a:avLst>
              <a:gd name="adj1" fmla="val 900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37"/>
          <p:cNvCxnSpPr/>
          <p:nvPr/>
        </p:nvCxnSpPr>
        <p:spPr>
          <a:xfrm rot="5400000" flipH="1" flipV="1">
            <a:off x="1997061" y="2035171"/>
            <a:ext cx="1212858" cy="1588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4796" y="1033264"/>
            <a:ext cx="2071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메인보드</a:t>
            </a:r>
            <a:endParaRPr lang="ko-KR" alt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42876" y="2161758"/>
            <a:ext cx="67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전원</a:t>
            </a:r>
            <a:endParaRPr lang="ko-KR" altLang="en-US" sz="1600" dirty="0"/>
          </a:p>
        </p:txBody>
      </p:sp>
      <p:cxnSp>
        <p:nvCxnSpPr>
          <p:cNvPr id="48" name="Shape 37"/>
          <p:cNvCxnSpPr/>
          <p:nvPr/>
        </p:nvCxnSpPr>
        <p:spPr>
          <a:xfrm rot="10800000">
            <a:off x="817540" y="2357436"/>
            <a:ext cx="357190" cy="1588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46696" y="1043656"/>
            <a:ext cx="2071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적외선 센서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입구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675324" y="4071948"/>
            <a:ext cx="2071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적외선 센서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출구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83704" y="235272"/>
            <a:ext cx="3848612" cy="431800"/>
          </a:xfrm>
        </p:spPr>
        <p:txBody>
          <a:bodyPr/>
          <a:lstStyle/>
          <a:p>
            <a:pPr lvl="0"/>
            <a:r>
              <a:rPr lang="ko-KR" altLang="en-US" sz="2200" dirty="0" smtClean="0"/>
              <a:t>프로젝트 설계 및 개발내용</a:t>
            </a:r>
            <a:endParaRPr lang="ko-KR" altLang="en-US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설계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7921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 descr="C:\Users\bumho\Desktop\수정됨_KakaoTalk_20170122_162936375.jpg"/>
          <p:cNvPicPr>
            <a:picLocks noChangeAspect="1" noChangeArrowheads="1"/>
          </p:cNvPicPr>
          <p:nvPr/>
        </p:nvPicPr>
        <p:blipFill>
          <a:blip r:embed="rId3"/>
          <a:srcRect t="10416" b="4167"/>
          <a:stretch>
            <a:fillRect/>
          </a:stretch>
        </p:blipFill>
        <p:spPr bwMode="auto">
          <a:xfrm flipH="1" flipV="1">
            <a:off x="1031854" y="1571618"/>
            <a:ext cx="5643602" cy="2659629"/>
          </a:xfrm>
          <a:prstGeom prst="rect">
            <a:avLst/>
          </a:prstGeom>
          <a:noFill/>
        </p:spPr>
      </p:pic>
      <p:cxnSp>
        <p:nvCxnSpPr>
          <p:cNvPr id="21" name="Shape 37"/>
          <p:cNvCxnSpPr/>
          <p:nvPr/>
        </p:nvCxnSpPr>
        <p:spPr>
          <a:xfrm rot="5400000" flipH="1" flipV="1">
            <a:off x="4532315" y="1357305"/>
            <a:ext cx="1214448" cy="1214446"/>
          </a:xfrm>
          <a:prstGeom prst="bentConnector3">
            <a:avLst>
              <a:gd name="adj1" fmla="val 100195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4437" y="1172018"/>
            <a:ext cx="125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LED(</a:t>
            </a:r>
            <a:r>
              <a:rPr lang="ko-KR" altLang="en-US" sz="1600" dirty="0" smtClean="0"/>
              <a:t>입구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cxnSp>
        <p:nvCxnSpPr>
          <p:cNvPr id="25" name="Shape 37"/>
          <p:cNvCxnSpPr/>
          <p:nvPr/>
        </p:nvCxnSpPr>
        <p:spPr>
          <a:xfrm rot="10800000">
            <a:off x="1960548" y="1357304"/>
            <a:ext cx="1214446" cy="1116608"/>
          </a:xfrm>
          <a:prstGeom prst="bentConnector3">
            <a:avLst>
              <a:gd name="adj1" fmla="val -196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4749" y="1185400"/>
            <a:ext cx="125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LED(</a:t>
            </a:r>
            <a:r>
              <a:rPr lang="ko-KR" altLang="en-US" sz="1600" dirty="0" smtClean="0"/>
              <a:t>출구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3474128" y="438672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LCD</a:t>
            </a:r>
            <a:endParaRPr lang="ko-KR" altLang="en-US" sz="1600" dirty="0"/>
          </a:p>
        </p:txBody>
      </p:sp>
      <p:cxnSp>
        <p:nvCxnSpPr>
          <p:cNvPr id="45" name="Shape 37"/>
          <p:cNvCxnSpPr/>
          <p:nvPr/>
        </p:nvCxnSpPr>
        <p:spPr>
          <a:xfrm rot="5400000">
            <a:off x="3246432" y="3857634"/>
            <a:ext cx="1000132" cy="1588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 </a:t>
            </a:r>
            <a:r>
              <a:rPr lang="ko-KR" altLang="en-US" dirty="0" smtClean="0"/>
              <a:t>로딩화면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17066" y="4057880"/>
            <a:ext cx="157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◀로딩 화면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7409" name="Picture 1" descr="C:\Users\bumho\Desktop\final 화면\KakaoTalk_20170122_1917000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678" y="1214428"/>
            <a:ext cx="1897572" cy="3373461"/>
          </a:xfrm>
          <a:prstGeom prst="rect">
            <a:avLst/>
          </a:prstGeom>
          <a:noFill/>
        </p:spPr>
      </p:pic>
      <p:pic>
        <p:nvPicPr>
          <p:cNvPr id="17410" name="Picture 2" descr="C:\Users\bumho\Desktop\final 화면\KakaoTalk_20170122_191659792.png"/>
          <p:cNvPicPr>
            <a:picLocks noChangeAspect="1" noChangeArrowheads="1"/>
          </p:cNvPicPr>
          <p:nvPr/>
        </p:nvPicPr>
        <p:blipFill>
          <a:blip r:embed="rId4" cstate="print"/>
          <a:srcRect b="9795"/>
          <a:stretch>
            <a:fillRect/>
          </a:stretch>
        </p:blipFill>
        <p:spPr bwMode="auto">
          <a:xfrm>
            <a:off x="5246696" y="819795"/>
            <a:ext cx="2428892" cy="389509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60812" y="4071948"/>
            <a:ext cx="157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메인화면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▶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갈매기형 수장 10"/>
          <p:cNvSpPr/>
          <p:nvPr/>
        </p:nvSpPr>
        <p:spPr>
          <a:xfrm rot="4221731">
            <a:off x="5299682" y="1692333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주차장찾기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_</a:t>
            </a:r>
            <a:r>
              <a:rPr lang="ko-KR" altLang="en-US" dirty="0" smtClean="0"/>
              <a:t>검색하기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15361" name="Picture 1" descr="C:\Users\bumho\Desktop\final 화면\KakaoTalk_20170122_1916595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292" y="1142990"/>
            <a:ext cx="2000264" cy="3556025"/>
          </a:xfrm>
          <a:prstGeom prst="rect">
            <a:avLst/>
          </a:prstGeom>
          <a:noFill/>
        </p:spPr>
      </p:pic>
      <p:pic>
        <p:nvPicPr>
          <p:cNvPr id="15362" name="Picture 2" descr="C:\Users\bumho\Desktop\final 화면\KakaoTalk_20170122_1916576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8068" y="785800"/>
            <a:ext cx="2202041" cy="3914740"/>
          </a:xfrm>
          <a:prstGeom prst="rect">
            <a:avLst/>
          </a:prstGeom>
          <a:noFill/>
        </p:spPr>
      </p:pic>
      <p:sp>
        <p:nvSpPr>
          <p:cNvPr id="17" name="갈매기형 수장 16"/>
          <p:cNvSpPr/>
          <p:nvPr/>
        </p:nvSpPr>
        <p:spPr>
          <a:xfrm rot="7277051">
            <a:off x="2652521" y="2907871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7921626" cy="26749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876006"/>
            <a:ext cx="7921625" cy="26749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613926" y="843558"/>
            <a:ext cx="0" cy="32760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4948014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72" y="206119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림2.png"/>
          <p:cNvPicPr>
            <a:picLocks noChangeAspect="1"/>
          </p:cNvPicPr>
          <p:nvPr/>
        </p:nvPicPr>
        <p:blipFill rotWithShape="1">
          <a:blip r:embed="rId3" cstate="print">
            <a:alphaModFix/>
            <a:lum/>
          </a:blip>
          <a:srcRect l="10820" r="14680"/>
          <a:stretch>
            <a:fillRect/>
          </a:stretch>
        </p:blipFill>
        <p:spPr>
          <a:xfrm>
            <a:off x="360412" y="1614380"/>
            <a:ext cx="2016224" cy="110328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074220" y="342658"/>
            <a:ext cx="2869687" cy="428605"/>
            <a:chOff x="2768575" y="546995"/>
            <a:chExt cx="2869687" cy="428605"/>
          </a:xfrm>
        </p:grpSpPr>
        <p:sp>
          <p:nvSpPr>
            <p:cNvPr id="9" name="TextBox 8"/>
            <p:cNvSpPr txBox="1"/>
            <p:nvPr/>
          </p:nvSpPr>
          <p:spPr>
            <a:xfrm>
              <a:off x="2768575" y="546995"/>
              <a:ext cx="6480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01.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61998" y="606268"/>
              <a:ext cx="2376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Parking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loT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개요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74220" y="968465"/>
            <a:ext cx="3096344" cy="699766"/>
            <a:chOff x="2768575" y="546995"/>
            <a:chExt cx="3096344" cy="699766"/>
          </a:xfrm>
        </p:grpSpPr>
        <p:sp>
          <p:nvSpPr>
            <p:cNvPr id="17" name="TextBox 16"/>
            <p:cNvSpPr txBox="1"/>
            <p:nvPr/>
          </p:nvSpPr>
          <p:spPr>
            <a:xfrm>
              <a:off x="2768575" y="546995"/>
              <a:ext cx="6480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02.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61998" y="606268"/>
              <a:ext cx="2376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프로젝트 기획 배경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93897" y="985151"/>
              <a:ext cx="25710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har char="-"/>
              </a:pPr>
              <a:endParaRPr lang="en-US" altLang="ko-KR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081630" y="1582397"/>
            <a:ext cx="3722187" cy="699766"/>
            <a:chOff x="2768573" y="546995"/>
            <a:chExt cx="3333039" cy="699766"/>
          </a:xfrm>
        </p:grpSpPr>
        <p:sp>
          <p:nvSpPr>
            <p:cNvPr id="22" name="TextBox 21"/>
            <p:cNvSpPr txBox="1"/>
            <p:nvPr/>
          </p:nvSpPr>
          <p:spPr>
            <a:xfrm>
              <a:off x="2768573" y="546995"/>
              <a:ext cx="6480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03.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61994" y="606268"/>
              <a:ext cx="2839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Parking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loT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 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주요 내용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93897" y="985151"/>
              <a:ext cx="23762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har char="-"/>
              </a:pPr>
              <a:endParaRPr lang="en-US" altLang="ko-KR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81630" y="2326562"/>
            <a:ext cx="3936502" cy="699766"/>
            <a:chOff x="2768573" y="546995"/>
            <a:chExt cx="3524947" cy="699766"/>
          </a:xfrm>
        </p:grpSpPr>
        <p:sp>
          <p:nvSpPr>
            <p:cNvPr id="26" name="TextBox 25"/>
            <p:cNvSpPr txBox="1"/>
            <p:nvPr/>
          </p:nvSpPr>
          <p:spPr>
            <a:xfrm>
              <a:off x="2768573" y="546995"/>
              <a:ext cx="6480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04.</a:t>
              </a:r>
              <a:endPara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61994" y="606268"/>
              <a:ext cx="303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프로젝트 설계 및 개발내용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93897" y="985151"/>
              <a:ext cx="23762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081630" y="3069195"/>
            <a:ext cx="3936502" cy="699766"/>
            <a:chOff x="2768573" y="546995"/>
            <a:chExt cx="3524947" cy="699766"/>
          </a:xfrm>
        </p:grpSpPr>
        <p:sp>
          <p:nvSpPr>
            <p:cNvPr id="30" name="TextBox 29"/>
            <p:cNvSpPr txBox="1"/>
            <p:nvPr/>
          </p:nvSpPr>
          <p:spPr>
            <a:xfrm>
              <a:off x="2768573" y="546995"/>
              <a:ext cx="6480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05.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61994" y="606268"/>
              <a:ext cx="303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구현 화면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93897" y="985151"/>
              <a:ext cx="23762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81630" y="3518523"/>
            <a:ext cx="3936502" cy="699766"/>
            <a:chOff x="2768573" y="546995"/>
            <a:chExt cx="3524947" cy="699766"/>
          </a:xfrm>
        </p:grpSpPr>
        <p:sp>
          <p:nvSpPr>
            <p:cNvPr id="34" name="TextBox 33"/>
            <p:cNvSpPr txBox="1"/>
            <p:nvPr/>
          </p:nvSpPr>
          <p:spPr>
            <a:xfrm>
              <a:off x="2768573" y="546995"/>
              <a:ext cx="6480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06.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1994" y="606268"/>
              <a:ext cx="303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프로젝트 시연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93897" y="985151"/>
              <a:ext cx="23762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08460" y="697227"/>
            <a:ext cx="242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 Parking </a:t>
            </a:r>
            <a:r>
              <a:rPr lang="en-US" altLang="ko-KR" sz="1200" dirty="0" err="1" smtClean="0"/>
              <a:t>loT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개요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710058" y="1368065"/>
            <a:ext cx="242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 AS-IS (</a:t>
            </a:r>
            <a:r>
              <a:rPr lang="ko-KR" altLang="en-US" sz="1200" dirty="0" smtClean="0"/>
              <a:t>현재의 문제점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3653134" y="1954083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/>
              <a:t> 핵심 기술      </a:t>
            </a:r>
            <a:r>
              <a:rPr lang="en-US" altLang="ko-KR" sz="1200" dirty="0" smtClean="0"/>
              <a:t>- SWOT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buFontTx/>
              <a:buChar char="-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활용 예시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기대 효과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638620" y="2696359"/>
            <a:ext cx="315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/>
              <a:t> 개발일정       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개발환경</a:t>
            </a:r>
            <a:endParaRPr lang="en-US" altLang="ko-KR" sz="1200" dirty="0" smtClean="0"/>
          </a:p>
          <a:p>
            <a:pPr>
              <a:buFontTx/>
              <a:buChar char="-"/>
            </a:pPr>
            <a:r>
              <a:rPr lang="en-US" altLang="ko-KR" sz="1200" dirty="0" smtClean="0"/>
              <a:t> DB</a:t>
            </a:r>
            <a:r>
              <a:rPr lang="ko-KR" altLang="en-US" sz="1200" dirty="0" smtClean="0"/>
              <a:t>설계             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설계</a:t>
            </a:r>
            <a:endParaRPr lang="ko-KR" altLang="en-US" sz="12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096144" y="3947508"/>
            <a:ext cx="3936502" cy="699766"/>
            <a:chOff x="2768573" y="546995"/>
            <a:chExt cx="3524947" cy="699766"/>
          </a:xfrm>
        </p:grpSpPr>
        <p:sp>
          <p:nvSpPr>
            <p:cNvPr id="38" name="TextBox 37"/>
            <p:cNvSpPr txBox="1"/>
            <p:nvPr/>
          </p:nvSpPr>
          <p:spPr>
            <a:xfrm>
              <a:off x="2768573" y="546995"/>
              <a:ext cx="6480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  <a:cs typeface="+mj-cs"/>
                </a:rPr>
                <a:t>07.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  <a:cs typeface="+mj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61994" y="606268"/>
              <a:ext cx="3031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마치며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점보맘보 B"/>
                  <a:ea typeface="1훈점보맘보 B"/>
                </a:rPr>
                <a:t>..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1훈점보맘보 B"/>
                <a:ea typeface="1훈점보맘보 B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93897" y="985151"/>
              <a:ext cx="23762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589108" y="4318080"/>
            <a:ext cx="315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/>
              <a:t> 향후 개발보완점    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느낀점</a:t>
            </a:r>
            <a:endParaRPr lang="ko-KR" altLang="en-US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주차장찾기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_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54274" name="Picture 2" descr="C:\Users\bumho\Desktop\final 화면\KakaoTalk_20170122_1916557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26" y="1142990"/>
            <a:ext cx="2009183" cy="3571882"/>
          </a:xfrm>
          <a:prstGeom prst="rect">
            <a:avLst/>
          </a:prstGeom>
          <a:noFill/>
        </p:spPr>
      </p:pic>
      <p:sp>
        <p:nvSpPr>
          <p:cNvPr id="12" name="도넛 11"/>
          <p:cNvSpPr/>
          <p:nvPr/>
        </p:nvSpPr>
        <p:spPr>
          <a:xfrm>
            <a:off x="622276" y="3724283"/>
            <a:ext cx="785818" cy="500066"/>
          </a:xfrm>
          <a:prstGeom prst="donut">
            <a:avLst>
              <a:gd name="adj" fmla="val 84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4276" name="Picture 4" descr="C:\Users\bumho\Desktop\final 화면\KakaoTalk_20170122_19164678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9506" y="412735"/>
            <a:ext cx="2500330" cy="4445031"/>
          </a:xfrm>
          <a:prstGeom prst="rect">
            <a:avLst/>
          </a:prstGeom>
          <a:noFill/>
        </p:spPr>
      </p:pic>
      <p:sp>
        <p:nvSpPr>
          <p:cNvPr id="21" name="액자 20"/>
          <p:cNvSpPr/>
          <p:nvPr/>
        </p:nvSpPr>
        <p:spPr>
          <a:xfrm>
            <a:off x="6946920" y="3171829"/>
            <a:ext cx="500066" cy="5000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 rot="7277051">
            <a:off x="2223893" y="3479376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상세보기 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즐찾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새로고침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55298" name="Picture 2" descr="C:\Users\bumho\Desktop\final 화면\KakaoTalk_20170122_19165047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26" y="1300880"/>
            <a:ext cx="1857388" cy="3302022"/>
          </a:xfrm>
          <a:prstGeom prst="rect">
            <a:avLst/>
          </a:prstGeom>
          <a:noFill/>
        </p:spPr>
      </p:pic>
      <p:sp>
        <p:nvSpPr>
          <p:cNvPr id="13" name="액자 12"/>
          <p:cNvSpPr/>
          <p:nvPr/>
        </p:nvSpPr>
        <p:spPr>
          <a:xfrm>
            <a:off x="2074849" y="3300417"/>
            <a:ext cx="500066" cy="5000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03754" y="105300"/>
            <a:ext cx="2714644" cy="4466696"/>
            <a:chOff x="4889506" y="105300"/>
            <a:chExt cx="2714644" cy="4466696"/>
          </a:xfrm>
        </p:grpSpPr>
        <p:pic>
          <p:nvPicPr>
            <p:cNvPr id="55299" name="Picture 3" descr="C:\Users\bumho\Desktop\final 화면\KakaoTalk_20170122_191653705.png"/>
            <p:cNvPicPr>
              <a:picLocks noChangeAspect="1" noChangeArrowheads="1"/>
            </p:cNvPicPr>
            <p:nvPr/>
          </p:nvPicPr>
          <p:blipFill>
            <a:blip r:embed="rId4" cstate="print"/>
            <a:srcRect b="7446"/>
            <a:stretch>
              <a:fillRect/>
            </a:stretch>
          </p:blipFill>
          <p:spPr bwMode="auto">
            <a:xfrm>
              <a:off x="4889506" y="105300"/>
              <a:ext cx="2714644" cy="4466696"/>
            </a:xfrm>
            <a:prstGeom prst="rect">
              <a:avLst/>
            </a:prstGeom>
            <a:noFill/>
          </p:spPr>
        </p:pic>
        <p:sp>
          <p:nvSpPr>
            <p:cNvPr id="16" name="도넛 15"/>
            <p:cNvSpPr/>
            <p:nvPr/>
          </p:nvSpPr>
          <p:spPr>
            <a:xfrm>
              <a:off x="6818331" y="3786196"/>
              <a:ext cx="785818" cy="500066"/>
            </a:xfrm>
            <a:prstGeom prst="donut">
              <a:avLst>
                <a:gd name="adj" fmla="val 84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나의 주차장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11" name="Picture 2" descr="C:\Users\bumho\Desktop\final 화면\KakaoTalk_20170122_191659792.png"/>
          <p:cNvPicPr>
            <a:picLocks noChangeAspect="1" noChangeArrowheads="1"/>
          </p:cNvPicPr>
          <p:nvPr/>
        </p:nvPicPr>
        <p:blipFill>
          <a:blip r:embed="rId3" cstate="print"/>
          <a:srcRect t="11581" b="15625"/>
          <a:stretch>
            <a:fillRect/>
          </a:stretch>
        </p:blipFill>
        <p:spPr bwMode="auto">
          <a:xfrm>
            <a:off x="746102" y="1357304"/>
            <a:ext cx="2428892" cy="3143272"/>
          </a:xfrm>
          <a:prstGeom prst="rect">
            <a:avLst/>
          </a:prstGeom>
          <a:noFill/>
        </p:spPr>
      </p:pic>
      <p:sp>
        <p:nvSpPr>
          <p:cNvPr id="12" name="갈매기형 수장 11"/>
          <p:cNvSpPr/>
          <p:nvPr/>
        </p:nvSpPr>
        <p:spPr>
          <a:xfrm rot="6529207">
            <a:off x="2460121" y="1746511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89505" y="285734"/>
            <a:ext cx="2663051" cy="4168217"/>
            <a:chOff x="4889505" y="285734"/>
            <a:chExt cx="2663051" cy="4168217"/>
          </a:xfrm>
        </p:grpSpPr>
        <p:pic>
          <p:nvPicPr>
            <p:cNvPr id="56322" name="Picture 2" descr="C:\Users\bumho\Desktop\final 화면\KakaoTalk_20170122_191643010.png"/>
            <p:cNvPicPr>
              <a:picLocks noChangeAspect="1" noChangeArrowheads="1"/>
            </p:cNvPicPr>
            <p:nvPr/>
          </p:nvPicPr>
          <p:blipFill>
            <a:blip r:embed="rId4" cstate="print"/>
            <a:srcRect b="11957"/>
            <a:stretch>
              <a:fillRect/>
            </a:stretch>
          </p:blipFill>
          <p:spPr bwMode="auto">
            <a:xfrm>
              <a:off x="4889505" y="285734"/>
              <a:ext cx="2663051" cy="4168217"/>
            </a:xfrm>
            <a:prstGeom prst="rect">
              <a:avLst/>
            </a:prstGeom>
            <a:noFill/>
          </p:spPr>
        </p:pic>
        <p:sp>
          <p:nvSpPr>
            <p:cNvPr id="14" name="도넛 13"/>
            <p:cNvSpPr/>
            <p:nvPr/>
          </p:nvSpPr>
          <p:spPr>
            <a:xfrm>
              <a:off x="4960944" y="2500312"/>
              <a:ext cx="2143140" cy="571504"/>
            </a:xfrm>
            <a:prstGeom prst="donut">
              <a:avLst>
                <a:gd name="adj" fmla="val 84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나의 주차장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1026" name="Picture 2" descr="C:\Users\bumho\Desktop\14850942832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2118" y="1158636"/>
            <a:ext cx="1875200" cy="3333688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4232050" y="1285866"/>
            <a:ext cx="3300662" cy="3175022"/>
            <a:chOff x="4232050" y="1285866"/>
            <a:chExt cx="3300662" cy="3175022"/>
          </a:xfrm>
        </p:grpSpPr>
        <p:pic>
          <p:nvPicPr>
            <p:cNvPr id="1027" name="Picture 3" descr="C:\Users\bumho\Desktop\1485094285436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46762" y="1285866"/>
              <a:ext cx="1785950" cy="3175022"/>
            </a:xfrm>
            <a:prstGeom prst="rect">
              <a:avLst/>
            </a:prstGeom>
            <a:noFill/>
          </p:spPr>
        </p:pic>
        <p:sp>
          <p:nvSpPr>
            <p:cNvPr id="12" name="도넛 11"/>
            <p:cNvSpPr/>
            <p:nvPr/>
          </p:nvSpPr>
          <p:spPr>
            <a:xfrm>
              <a:off x="4232050" y="3000378"/>
              <a:ext cx="571504" cy="342902"/>
            </a:xfrm>
            <a:prstGeom prst="donut">
              <a:avLst>
                <a:gd name="adj" fmla="val 147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/>
            <p:cNvCxnSpPr>
              <a:stCxn id="12" idx="6"/>
            </p:cNvCxnSpPr>
            <p:nvPr/>
          </p:nvCxnSpPr>
          <p:spPr>
            <a:xfrm flipV="1">
              <a:off x="4803554" y="3071816"/>
              <a:ext cx="657456" cy="100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603226" y="1285866"/>
            <a:ext cx="3042806" cy="3302022"/>
            <a:chOff x="603226" y="1285866"/>
            <a:chExt cx="3042806" cy="3302022"/>
          </a:xfrm>
        </p:grpSpPr>
        <p:pic>
          <p:nvPicPr>
            <p:cNvPr id="1028" name="Picture 4" descr="C:\Users\bumho\Desktop\148509428764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3226" y="1285866"/>
              <a:ext cx="1857388" cy="3302022"/>
            </a:xfrm>
            <a:prstGeom prst="rect">
              <a:avLst/>
            </a:prstGeom>
            <a:noFill/>
          </p:spPr>
        </p:pic>
        <p:sp>
          <p:nvSpPr>
            <p:cNvPr id="14" name="도넛 13"/>
            <p:cNvSpPr/>
            <p:nvPr/>
          </p:nvSpPr>
          <p:spPr>
            <a:xfrm>
              <a:off x="3074528" y="3000378"/>
              <a:ext cx="571504" cy="342902"/>
            </a:xfrm>
            <a:prstGeom prst="donut">
              <a:avLst>
                <a:gd name="adj" fmla="val 147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10800000">
              <a:off x="2532052" y="3042789"/>
              <a:ext cx="542476" cy="100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방명록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11" name="Picture 2" descr="C:\Users\bumho\Desktop\final 화면\KakaoTalk_20170122_191659792.png"/>
          <p:cNvPicPr>
            <a:picLocks noChangeAspect="1" noChangeArrowheads="1"/>
          </p:cNvPicPr>
          <p:nvPr/>
        </p:nvPicPr>
        <p:blipFill>
          <a:blip r:embed="rId3" cstate="print"/>
          <a:srcRect t="11581" b="15625"/>
          <a:stretch>
            <a:fillRect/>
          </a:stretch>
        </p:blipFill>
        <p:spPr bwMode="auto">
          <a:xfrm>
            <a:off x="746102" y="1357304"/>
            <a:ext cx="2428892" cy="3143272"/>
          </a:xfrm>
          <a:prstGeom prst="rect">
            <a:avLst/>
          </a:prstGeom>
          <a:noFill/>
        </p:spPr>
      </p:pic>
      <p:sp>
        <p:nvSpPr>
          <p:cNvPr id="12" name="갈매기형 수장 11"/>
          <p:cNvSpPr/>
          <p:nvPr/>
        </p:nvSpPr>
        <p:spPr>
          <a:xfrm rot="4904308">
            <a:off x="689530" y="2714625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7346" name="Picture 2" descr="C:\Users\bumho\Desktop\final 화면\KakaoTalk_20170122_19164268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9057" y="57150"/>
            <a:ext cx="2562177" cy="4554981"/>
          </a:xfrm>
          <a:prstGeom prst="rect">
            <a:avLst/>
          </a:prstGeom>
          <a:noFill/>
        </p:spPr>
      </p:pic>
      <p:sp>
        <p:nvSpPr>
          <p:cNvPr id="13" name="갈매기형 수장 12"/>
          <p:cNvSpPr/>
          <p:nvPr/>
        </p:nvSpPr>
        <p:spPr>
          <a:xfrm rot="6788003">
            <a:off x="6547531" y="571484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방명록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25</a:t>
            </a:fld>
            <a:endParaRPr lang="en-US" altLang="en-US"/>
          </a:p>
        </p:txBody>
      </p:sp>
      <p:pic>
        <p:nvPicPr>
          <p:cNvPr id="58370" name="Picture 2" descr="C:\Users\bumho\Desktop\final 화면\KakaoTalk_20170122_191641755.png"/>
          <p:cNvPicPr>
            <a:picLocks noChangeAspect="1" noChangeArrowheads="1"/>
          </p:cNvPicPr>
          <p:nvPr/>
        </p:nvPicPr>
        <p:blipFill>
          <a:blip r:embed="rId3" cstate="print"/>
          <a:srcRect b="20769"/>
          <a:stretch>
            <a:fillRect/>
          </a:stretch>
        </p:blipFill>
        <p:spPr bwMode="auto">
          <a:xfrm>
            <a:off x="674664" y="1357304"/>
            <a:ext cx="2321735" cy="3270291"/>
          </a:xfrm>
          <a:prstGeom prst="rect">
            <a:avLst/>
          </a:prstGeom>
          <a:noFill/>
        </p:spPr>
      </p:pic>
      <p:sp>
        <p:nvSpPr>
          <p:cNvPr id="12" name="갈매기형 수장 11"/>
          <p:cNvSpPr/>
          <p:nvPr/>
        </p:nvSpPr>
        <p:spPr>
          <a:xfrm rot="6126534">
            <a:off x="2118376" y="2500309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8530" y="226694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테스트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098530" y="260508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테스트</a:t>
            </a:r>
            <a:endParaRPr lang="ko-KR" altLang="en-US" sz="12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75205" y="0"/>
            <a:ext cx="2786082" cy="4572032"/>
            <a:chOff x="4775205" y="0"/>
            <a:chExt cx="2786082" cy="4572032"/>
          </a:xfrm>
        </p:grpSpPr>
        <p:pic>
          <p:nvPicPr>
            <p:cNvPr id="58371" name="Picture 3" descr="C:\Users\bumho\Desktop\final 화면\KakaoTalk_20170122_19164053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18068" y="0"/>
              <a:ext cx="2571768" cy="4572032"/>
            </a:xfrm>
            <a:prstGeom prst="rect">
              <a:avLst/>
            </a:prstGeom>
            <a:noFill/>
          </p:spPr>
        </p:pic>
        <p:sp>
          <p:nvSpPr>
            <p:cNvPr id="16" name="액자 15"/>
            <p:cNvSpPr/>
            <p:nvPr/>
          </p:nvSpPr>
          <p:spPr>
            <a:xfrm>
              <a:off x="4775205" y="4062423"/>
              <a:ext cx="2786082" cy="50006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bumho\Desktop\final 화면\KakaoTalk_20170122_191659792.png"/>
          <p:cNvPicPr>
            <a:picLocks noChangeAspect="1" noChangeArrowheads="1"/>
          </p:cNvPicPr>
          <p:nvPr/>
        </p:nvPicPr>
        <p:blipFill>
          <a:blip r:embed="rId3" cstate="print"/>
          <a:srcRect t="11581" b="15625"/>
          <a:stretch>
            <a:fillRect/>
          </a:stretch>
        </p:blipFill>
        <p:spPr bwMode="auto">
          <a:xfrm>
            <a:off x="603226" y="1357304"/>
            <a:ext cx="2428892" cy="314327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전화걸기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2" name="갈매기형 수장 11"/>
          <p:cNvSpPr/>
          <p:nvPr/>
        </p:nvSpPr>
        <p:spPr>
          <a:xfrm rot="6619008">
            <a:off x="2324187" y="2892857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9394" name="Picture 2" descr="C:\Users\bumho\Desktop\final 화면\KakaoTalk_20170122_191641366.png"/>
          <p:cNvPicPr>
            <a:picLocks noChangeAspect="1" noChangeArrowheads="1"/>
          </p:cNvPicPr>
          <p:nvPr/>
        </p:nvPicPr>
        <p:blipFill>
          <a:blip r:embed="rId4" cstate="print"/>
          <a:srcRect b="9448"/>
          <a:stretch>
            <a:fillRect/>
          </a:stretch>
        </p:blipFill>
        <p:spPr bwMode="auto">
          <a:xfrm>
            <a:off x="3317870" y="1351950"/>
            <a:ext cx="2000264" cy="3220064"/>
          </a:xfrm>
          <a:prstGeom prst="rect">
            <a:avLst/>
          </a:prstGeom>
          <a:noFill/>
        </p:spPr>
      </p:pic>
      <p:sp>
        <p:nvSpPr>
          <p:cNvPr id="18" name="도넛 17"/>
          <p:cNvSpPr/>
          <p:nvPr/>
        </p:nvSpPr>
        <p:spPr>
          <a:xfrm>
            <a:off x="4922844" y="2019296"/>
            <a:ext cx="500066" cy="500066"/>
          </a:xfrm>
          <a:prstGeom prst="donut">
            <a:avLst>
              <a:gd name="adj" fmla="val 133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C:\Users\bumho\Desktop\final 화면\KakaoTalk_20170122_19164157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6762" y="1142990"/>
            <a:ext cx="1928826" cy="342902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bumho\Desktop\final 화면\KakaoTalk_20170122_19164136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540" y="1285866"/>
            <a:ext cx="1808274" cy="321471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_</a:t>
            </a:r>
            <a:r>
              <a:rPr lang="ko-KR" altLang="en-US" dirty="0" smtClean="0"/>
              <a:t>건의사항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2" name="갈매기형 수장 11"/>
          <p:cNvSpPr/>
          <p:nvPr/>
        </p:nvSpPr>
        <p:spPr>
          <a:xfrm rot="6619008">
            <a:off x="2181311" y="3392922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Picture 2" descr="C:\Users\bumho\Desktop\final 화면\KakaoTalk_20170122_191640245.png"/>
          <p:cNvPicPr>
            <a:picLocks noChangeAspect="1" noChangeArrowheads="1"/>
          </p:cNvPicPr>
          <p:nvPr/>
        </p:nvPicPr>
        <p:blipFill>
          <a:blip r:embed="rId4" cstate="print"/>
          <a:srcRect b="21987"/>
          <a:stretch>
            <a:fillRect/>
          </a:stretch>
        </p:blipFill>
        <p:spPr bwMode="auto">
          <a:xfrm>
            <a:off x="4318002" y="571486"/>
            <a:ext cx="2857520" cy="3963076"/>
          </a:xfrm>
          <a:prstGeom prst="rect">
            <a:avLst/>
          </a:prstGeom>
          <a:noFill/>
        </p:spPr>
      </p:pic>
      <p:sp>
        <p:nvSpPr>
          <p:cNvPr id="15" name="갈매기형 수장 14"/>
          <p:cNvSpPr/>
          <p:nvPr/>
        </p:nvSpPr>
        <p:spPr>
          <a:xfrm rot="6619008">
            <a:off x="4967392" y="1321220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구현 화면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_</a:t>
            </a:r>
            <a:r>
              <a:rPr lang="ko-KR" altLang="en-US" dirty="0" smtClean="0"/>
              <a:t>건의사항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61443" name="Picture 3" descr="C:\Users\bumho\Desktop\final 화면\KakaoTalk_20170122_191639780.png"/>
          <p:cNvPicPr>
            <a:picLocks noChangeAspect="1" noChangeArrowheads="1"/>
          </p:cNvPicPr>
          <p:nvPr/>
        </p:nvPicPr>
        <p:blipFill>
          <a:blip r:embed="rId3" cstate="print"/>
          <a:srcRect b="27439"/>
          <a:stretch>
            <a:fillRect/>
          </a:stretch>
        </p:blipFill>
        <p:spPr bwMode="auto">
          <a:xfrm>
            <a:off x="1246168" y="1200221"/>
            <a:ext cx="2473561" cy="3190817"/>
          </a:xfrm>
          <a:prstGeom prst="rect">
            <a:avLst/>
          </a:prstGeom>
          <a:noFill/>
        </p:spPr>
      </p:pic>
      <p:pic>
        <p:nvPicPr>
          <p:cNvPr id="61444" name="Picture 4" descr="C:\Users\bumho\Desktop\final 화면\KakaoTalk_20170122_191639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9506" y="500048"/>
            <a:ext cx="2246301" cy="3993423"/>
          </a:xfrm>
          <a:prstGeom prst="rect">
            <a:avLst/>
          </a:prstGeom>
          <a:noFill/>
        </p:spPr>
      </p:pic>
      <p:sp>
        <p:nvSpPr>
          <p:cNvPr id="13" name="갈매기형 수장 12"/>
          <p:cNvSpPr/>
          <p:nvPr/>
        </p:nvSpPr>
        <p:spPr>
          <a:xfrm rot="6619008">
            <a:off x="2752814" y="3107170"/>
            <a:ext cx="756000" cy="540000"/>
          </a:xfrm>
          <a:prstGeom prst="chevron">
            <a:avLst>
              <a:gd name="adj" fmla="val 89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프로젝트 시연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Time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29</a:t>
            </a:fld>
            <a:endParaRPr lang="en-US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160216" y="1814960"/>
            <a:ext cx="2072834" cy="2072834"/>
            <a:chOff x="1160216" y="1814960"/>
            <a:chExt cx="2072834" cy="2072834"/>
          </a:xfrm>
        </p:grpSpPr>
        <p:sp>
          <p:nvSpPr>
            <p:cNvPr id="9" name="타원 8"/>
            <p:cNvSpPr/>
            <p:nvPr/>
          </p:nvSpPr>
          <p:spPr>
            <a:xfrm>
              <a:off x="1160216" y="1814960"/>
              <a:ext cx="2072834" cy="2072834"/>
            </a:xfrm>
            <a:prstGeom prst="ellipse">
              <a:avLst/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sports-ca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720" y="2580604"/>
              <a:ext cx="928694" cy="92869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174730" y="2520803"/>
              <a:ext cx="2000264" cy="461665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8404285"/>
                </a:avLst>
              </a:prstTxWarp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Parking </a:t>
              </a:r>
              <a:r>
                <a:rPr lang="en-US" altLang="ko-KR" sz="2400" b="1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loT</a:t>
              </a:r>
              <a:endParaRPr lang="ko-KR" altLang="en-US" sz="24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317870" y="2500312"/>
            <a:ext cx="342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프로젝트 시연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3033766" cy="431800"/>
          </a:xfrm>
        </p:spPr>
        <p:txBody>
          <a:bodyPr/>
          <a:lstStyle/>
          <a:p>
            <a:pPr lvl="0"/>
            <a:r>
              <a:rPr lang="en-US" altLang="ko-KR" dirty="0" err="1" smtClean="0">
                <a:latin typeface="1훈점보맘보 B"/>
                <a:ea typeface="1훈점보맘보 B"/>
              </a:rPr>
              <a:t>ParkingloT</a:t>
            </a:r>
            <a:r>
              <a:rPr lang="en-US" altLang="ko-KR" dirty="0" smtClean="0">
                <a:latin typeface="1훈점보맘보 B"/>
                <a:ea typeface="1훈점보맘보 B"/>
              </a:rPr>
              <a:t> </a:t>
            </a:r>
            <a:r>
              <a:rPr lang="ko-KR" altLang="en-US" dirty="0" smtClean="0">
                <a:latin typeface="1훈점보맘보 B"/>
                <a:ea typeface="1훈점보맘보 B"/>
              </a:rPr>
              <a:t>개요</a:t>
            </a:r>
            <a:endParaRPr lang="ko-KR" altLang="en-US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Parking </a:t>
            </a:r>
            <a:r>
              <a:rPr lang="en-US" altLang="ko-KR" dirty="0" err="1" smtClean="0"/>
              <a:t>loT</a:t>
            </a:r>
            <a:r>
              <a:rPr lang="en-US" altLang="ko-KR" dirty="0" smtClean="0"/>
              <a:t> ?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17540" y="1285866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Parking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loT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?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17008" y="2271710"/>
            <a:ext cx="1931297" cy="1800238"/>
            <a:chOff x="217008" y="2271710"/>
            <a:chExt cx="1931297" cy="1800238"/>
          </a:xfrm>
        </p:grpSpPr>
        <p:sp>
          <p:nvSpPr>
            <p:cNvPr id="28" name="타원 27"/>
            <p:cNvSpPr/>
            <p:nvPr/>
          </p:nvSpPr>
          <p:spPr>
            <a:xfrm>
              <a:off x="345596" y="2271710"/>
              <a:ext cx="1800238" cy="1800238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13000" t="-1000" r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48067" y="2271710"/>
              <a:ext cx="1800238" cy="180023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7008" y="2914652"/>
              <a:ext cx="1928826" cy="470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Android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159832" y="2285998"/>
            <a:ext cx="1773291" cy="1772643"/>
            <a:chOff x="3159832" y="2285998"/>
            <a:chExt cx="1773291" cy="1772643"/>
          </a:xfrm>
        </p:grpSpPr>
        <p:sp>
          <p:nvSpPr>
            <p:cNvPr id="27" name="타원 26"/>
            <p:cNvSpPr/>
            <p:nvPr/>
          </p:nvSpPr>
          <p:spPr>
            <a:xfrm>
              <a:off x="3160480" y="2285998"/>
              <a:ext cx="1772643" cy="1772643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24000" t="-9000" r="-2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3159832" y="2285998"/>
              <a:ext cx="1772643" cy="1772643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66816" y="2602541"/>
              <a:ext cx="1329483" cy="1063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Internet</a:t>
              </a:r>
            </a:p>
            <a:p>
              <a:r>
                <a:rPr lang="en-US" altLang="ko-KR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of</a:t>
              </a:r>
            </a:p>
            <a:p>
              <a:r>
                <a:rPr lang="en-US" altLang="ko-KR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Things</a:t>
              </a:r>
              <a:endPara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45" name="덧셈 기호 44"/>
          <p:cNvSpPr/>
          <p:nvPr/>
        </p:nvSpPr>
        <p:spPr>
          <a:xfrm>
            <a:off x="2259682" y="2786064"/>
            <a:ext cx="714380" cy="71438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903020" y="2258102"/>
            <a:ext cx="1785950" cy="1785950"/>
            <a:chOff x="6921493" y="2214560"/>
            <a:chExt cx="2000264" cy="2000264"/>
          </a:xfrm>
        </p:grpSpPr>
        <p:grpSp>
          <p:nvGrpSpPr>
            <p:cNvPr id="51" name="그룹 50"/>
            <p:cNvGrpSpPr/>
            <p:nvPr/>
          </p:nvGrpSpPr>
          <p:grpSpPr>
            <a:xfrm>
              <a:off x="6921493" y="2214560"/>
              <a:ext cx="2000264" cy="2000264"/>
              <a:chOff x="6921493" y="2214560"/>
              <a:chExt cx="2000264" cy="2000264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921493" y="2214560"/>
                <a:ext cx="2000264" cy="2000264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 l="-24000" t="-9000" r="-28000" b="-4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6921493" y="2214560"/>
                <a:ext cx="2000264" cy="2000264"/>
              </a:xfrm>
              <a:prstGeom prst="ellipse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7317714" y="2736368"/>
              <a:ext cx="1500199" cy="930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Parking</a:t>
              </a:r>
            </a:p>
            <a:p>
              <a:r>
                <a:rPr lang="en-US" altLang="ko-KR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App</a:t>
              </a:r>
            </a:p>
          </p:txBody>
        </p:sp>
      </p:grpSp>
      <p:sp>
        <p:nvSpPr>
          <p:cNvPr id="24" name="등호 23"/>
          <p:cNvSpPr/>
          <p:nvPr/>
        </p:nvSpPr>
        <p:spPr>
          <a:xfrm>
            <a:off x="5188640" y="2928940"/>
            <a:ext cx="500066" cy="500066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60816" y="1470020"/>
            <a:ext cx="232604" cy="214314"/>
            <a:chOff x="4856775" y="1779662"/>
            <a:chExt cx="324038" cy="298558"/>
          </a:xfrm>
        </p:grpSpPr>
        <p:sp>
          <p:nvSpPr>
            <p:cNvPr id="29" name="이등변 삼각형 28"/>
            <p:cNvSpPr/>
            <p:nvPr/>
          </p:nvSpPr>
          <p:spPr>
            <a:xfrm rot="4380142">
              <a:off x="4905015" y="1812471"/>
              <a:ext cx="285434" cy="24606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5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2022143">
              <a:off x="4891853" y="1793287"/>
              <a:ext cx="288960" cy="249104"/>
            </a:xfrm>
            <a:prstGeom prst="triangle">
              <a:avLst>
                <a:gd name="adj" fmla="val 50000"/>
              </a:avLst>
            </a:prstGeom>
            <a:solidFill>
              <a:srgbClr val="ADD0B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4856775" y="1779662"/>
              <a:ext cx="287910" cy="248198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마치며</a:t>
            </a:r>
            <a:r>
              <a:rPr lang="en-US" altLang="ko-KR" sz="2400" dirty="0" smtClean="0"/>
              <a:t>..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smtClean="0"/>
              <a:t>향후 개발보완점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30</a:t>
            </a:fld>
            <a:endParaRPr lang="en-US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817804" y="1214428"/>
            <a:ext cx="2000264" cy="1926217"/>
            <a:chOff x="2689442" y="1145598"/>
            <a:chExt cx="2000264" cy="1926217"/>
          </a:xfrm>
        </p:grpSpPr>
        <p:sp>
          <p:nvSpPr>
            <p:cNvPr id="11" name="육각형 10"/>
            <p:cNvSpPr/>
            <p:nvPr/>
          </p:nvSpPr>
          <p:spPr>
            <a:xfrm rot="5400000">
              <a:off x="2754361" y="1251451"/>
              <a:ext cx="1926217" cy="1714512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 descr="sports-ca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460" y="1932549"/>
              <a:ext cx="857256" cy="85725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89442" y="1830338"/>
              <a:ext cx="2000264" cy="461665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8404285"/>
                </a:avLst>
              </a:prstTxWarp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Parking </a:t>
              </a:r>
              <a:r>
                <a:rPr lang="en-US" altLang="ko-KR" sz="2000" b="1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loT</a:t>
              </a:r>
              <a:endPara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03292" y="1214428"/>
            <a:ext cx="1714512" cy="1926217"/>
            <a:chOff x="960416" y="1214428"/>
            <a:chExt cx="1714512" cy="1926217"/>
          </a:xfrm>
        </p:grpSpPr>
        <p:sp>
          <p:nvSpPr>
            <p:cNvPr id="20" name="육각형 19"/>
            <p:cNvSpPr/>
            <p:nvPr/>
          </p:nvSpPr>
          <p:spPr>
            <a:xfrm rot="5400000">
              <a:off x="854563" y="1320281"/>
              <a:ext cx="1926217" cy="1714512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0882" y="1772550"/>
              <a:ext cx="1500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회원관리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기능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889506" y="1201046"/>
            <a:ext cx="1714512" cy="1926217"/>
            <a:chOff x="4889506" y="1157504"/>
            <a:chExt cx="1714512" cy="1926217"/>
          </a:xfrm>
        </p:grpSpPr>
        <p:sp>
          <p:nvSpPr>
            <p:cNvPr id="17" name="육각형 16"/>
            <p:cNvSpPr/>
            <p:nvPr/>
          </p:nvSpPr>
          <p:spPr>
            <a:xfrm rot="5400000">
              <a:off x="4783653" y="1263357"/>
              <a:ext cx="1926217" cy="1714512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88840" y="1886398"/>
              <a:ext cx="1500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SNS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연동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088910" y="2857502"/>
            <a:ext cx="1714512" cy="1926217"/>
            <a:chOff x="2103424" y="2857502"/>
            <a:chExt cx="1714512" cy="1926217"/>
          </a:xfrm>
        </p:grpSpPr>
        <p:sp>
          <p:nvSpPr>
            <p:cNvPr id="18" name="육각형 17"/>
            <p:cNvSpPr/>
            <p:nvPr/>
          </p:nvSpPr>
          <p:spPr>
            <a:xfrm rot="5400000">
              <a:off x="1997571" y="2963355"/>
              <a:ext cx="1926217" cy="171451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89376" y="3471416"/>
              <a:ext cx="150019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일반사용자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제휴주차장</a:t>
              </a:r>
              <a:endParaRPr lang="en-US" altLang="ko-KR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975326" y="2857502"/>
            <a:ext cx="1742408" cy="1926217"/>
            <a:chOff x="4004354" y="2857502"/>
            <a:chExt cx="1742408" cy="1926217"/>
          </a:xfrm>
        </p:grpSpPr>
        <p:sp>
          <p:nvSpPr>
            <p:cNvPr id="19" name="육각형 18"/>
            <p:cNvSpPr/>
            <p:nvPr/>
          </p:nvSpPr>
          <p:spPr>
            <a:xfrm rot="5400000">
              <a:off x="3926397" y="2963355"/>
              <a:ext cx="1926217" cy="1714512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4354" y="3385464"/>
              <a:ext cx="172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조건검색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추천시스템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4832256" cy="431800"/>
          </a:xfrm>
        </p:spPr>
        <p:txBody>
          <a:bodyPr/>
          <a:lstStyle/>
          <a:p>
            <a:pPr lvl="0"/>
            <a:r>
              <a:rPr lang="ko-KR" altLang="en-US" sz="2400" dirty="0" smtClean="0"/>
              <a:t>마치며</a:t>
            </a:r>
            <a:r>
              <a:rPr lang="en-US" altLang="ko-KR" sz="2400" dirty="0" smtClean="0"/>
              <a:t>..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ko-KR" altLang="en-US" dirty="0" err="1" smtClean="0"/>
              <a:t>느낀점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32052" y="2312257"/>
            <a:ext cx="2715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느</a:t>
            </a: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낀  점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67494"/>
            <a:ext cx="7921625" cy="48760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369306"/>
            <a:ext cx="79216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26608" y="2873850"/>
            <a:ext cx="4860048" cy="79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 descr="TU.png"/>
          <p:cNvPicPr>
            <a:picLocks noChangeAspect="1"/>
          </p:cNvPicPr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1166568" y="1723390"/>
            <a:ext cx="5717576" cy="120081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220758"/>
            <a:ext cx="3033766" cy="431800"/>
          </a:xfrm>
        </p:spPr>
        <p:txBody>
          <a:bodyPr/>
          <a:lstStyle/>
          <a:p>
            <a:pPr lvl="0"/>
            <a:r>
              <a:rPr lang="en-US" altLang="ko-KR" dirty="0" err="1" smtClean="0">
                <a:latin typeface="1훈점보맘보 B"/>
                <a:ea typeface="1훈점보맘보 B"/>
              </a:rPr>
              <a:t>ParkingloT</a:t>
            </a:r>
            <a:r>
              <a:rPr lang="en-US" altLang="ko-KR" dirty="0" smtClean="0">
                <a:latin typeface="1훈점보맘보 B"/>
                <a:ea typeface="1훈점보맘보 B"/>
              </a:rPr>
              <a:t> </a:t>
            </a:r>
            <a:r>
              <a:rPr lang="ko-KR" altLang="en-US" dirty="0" smtClean="0">
                <a:latin typeface="1훈점보맘보 B"/>
                <a:ea typeface="1훈점보맘보 B"/>
              </a:rPr>
              <a:t>개요</a:t>
            </a:r>
            <a:endParaRPr lang="ko-KR" altLang="en-US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- </a:t>
            </a:r>
            <a:r>
              <a:rPr lang="en-US" altLang="ko-KR" dirty="0" smtClean="0"/>
              <a:t>Parking </a:t>
            </a:r>
            <a:r>
              <a:rPr lang="en-US" altLang="ko-KR" dirty="0" err="1" smtClean="0"/>
              <a:t>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en-US" altLang="en-US"/>
              <a:pPr/>
              <a:t>4</a:t>
            </a:fld>
            <a:endParaRPr lang="en-US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389308" y="2857502"/>
            <a:ext cx="714379" cy="285752"/>
            <a:chOff x="3317871" y="2643189"/>
            <a:chExt cx="714379" cy="285752"/>
          </a:xfrm>
        </p:grpSpPr>
        <p:sp>
          <p:nvSpPr>
            <p:cNvPr id="30" name="갈매기형 수장 29"/>
            <p:cNvSpPr/>
            <p:nvPr/>
          </p:nvSpPr>
          <p:spPr>
            <a:xfrm>
              <a:off x="3488642" y="2643189"/>
              <a:ext cx="543608" cy="285752"/>
            </a:xfrm>
            <a:prstGeom prst="chevron">
              <a:avLst>
                <a:gd name="adj" fmla="val 6383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3317871" y="2645469"/>
              <a:ext cx="300842" cy="283472"/>
            </a:xfrm>
            <a:prstGeom prst="chevron">
              <a:avLst>
                <a:gd name="adj" fmla="val 6383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231786" y="2601682"/>
            <a:ext cx="571504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978" y="2357436"/>
            <a:ext cx="2500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Parking lot </a:t>
            </a: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주차장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</a:p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주차지역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754" y="2071684"/>
            <a:ext cx="2500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nternet </a:t>
            </a:r>
          </a:p>
          <a:p>
            <a:r>
              <a:rPr lang="en-US" altLang="ko-KR" sz="28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o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f </a:t>
            </a:r>
          </a:p>
          <a:p>
            <a:r>
              <a:rPr lang="en-US" altLang="ko-KR" sz="28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T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hings </a:t>
            </a:r>
          </a:p>
          <a:p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사물인터넷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7540" y="1313762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Parking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loT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60816" y="1499048"/>
            <a:ext cx="232604" cy="214314"/>
            <a:chOff x="4856775" y="1779662"/>
            <a:chExt cx="324038" cy="298558"/>
          </a:xfrm>
        </p:grpSpPr>
        <p:sp>
          <p:nvSpPr>
            <p:cNvPr id="46" name="이등변 삼각형 45"/>
            <p:cNvSpPr/>
            <p:nvPr/>
          </p:nvSpPr>
          <p:spPr>
            <a:xfrm rot="4380142">
              <a:off x="4905015" y="1812471"/>
              <a:ext cx="285434" cy="24606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5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2022143">
              <a:off x="4891853" y="1793287"/>
              <a:ext cx="288960" cy="249104"/>
            </a:xfrm>
            <a:prstGeom prst="triangle">
              <a:avLst>
                <a:gd name="adj" fmla="val 50000"/>
              </a:avLst>
            </a:prstGeom>
            <a:solidFill>
              <a:srgbClr val="ADD0B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>
              <a:off x="4856775" y="1779662"/>
              <a:ext cx="287910" cy="248198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2732" y="172118"/>
            <a:ext cx="3748146" cy="470806"/>
          </a:xfrm>
        </p:spPr>
        <p:txBody>
          <a:bodyPr/>
          <a:lstStyle/>
          <a:p>
            <a:pPr lvl="0"/>
            <a:r>
              <a:rPr lang="ko-KR" altLang="en-US" dirty="0" smtClean="0">
                <a:latin typeface="1훈점보맘보 B"/>
                <a:ea typeface="1훈점보맘보 B"/>
              </a:rPr>
              <a:t>프로젝트 기획 배경</a:t>
            </a:r>
            <a:endParaRPr lang="ko-KR" altLang="en-US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AS-IS (</a:t>
            </a:r>
            <a:r>
              <a:rPr lang="ko-KR" altLang="en-US" dirty="0" smtClean="0"/>
              <a:t>현재의 문제점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03292" y="1357304"/>
            <a:ext cx="50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초행길은 주차 할 곳을 찾기 어려움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3292" y="2071684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인적이 많은 곳은 주차할 자리가 없음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817540" y="1443653"/>
            <a:ext cx="216023" cy="288033"/>
          </a:xfrm>
          <a:prstGeom prst="chevron">
            <a:avLst>
              <a:gd name="adj" fmla="val 638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817540" y="2093653"/>
            <a:ext cx="216023" cy="288033"/>
          </a:xfrm>
          <a:prstGeom prst="chevron">
            <a:avLst>
              <a:gd name="adj" fmla="val 638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817540" y="2743654"/>
            <a:ext cx="216023" cy="288033"/>
          </a:xfrm>
          <a:prstGeom prst="chevron">
            <a:avLst>
              <a:gd name="adj" fmla="val 638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4730" y="2714626"/>
            <a:ext cx="592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실시간으로 주차장 여유자리를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알 수 없음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46234" y="3786196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시간 낭비  </a:t>
            </a:r>
            <a:r>
              <a:rPr lang="en-US" altLang="ko-KR" sz="32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/  </a:t>
            </a:r>
            <a:r>
              <a:rPr lang="ko-KR" altLang="en-US" sz="3200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기름 낭비</a:t>
            </a:r>
            <a:endParaRPr lang="ko-KR" altLang="en-US" sz="3200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69190" y="230174"/>
            <a:ext cx="4676840" cy="542244"/>
          </a:xfrm>
        </p:spPr>
        <p:txBody>
          <a:bodyPr/>
          <a:lstStyle/>
          <a:p>
            <a:pPr lvl="0"/>
            <a:r>
              <a:rPr lang="ko-KR" altLang="en-US" sz="2400" dirty="0" smtClean="0">
                <a:latin typeface="1훈점보맘보 B"/>
                <a:ea typeface="1훈점보맘보 B"/>
              </a:rPr>
              <a:t> </a:t>
            </a:r>
            <a:r>
              <a:rPr lang="en-US" altLang="ko-KR" sz="2400" dirty="0" err="1" smtClean="0">
                <a:latin typeface="1훈점보맘보 B"/>
                <a:ea typeface="1훈점보맘보 B"/>
              </a:rPr>
              <a:t>ParkingIoT</a:t>
            </a:r>
            <a:r>
              <a:rPr lang="ko-KR" altLang="en-US" sz="2400" dirty="0" smtClean="0">
                <a:latin typeface="1훈점보맘보 B"/>
                <a:ea typeface="1훈점보맘보 B"/>
              </a:rPr>
              <a:t>주요 내용</a:t>
            </a:r>
            <a:endParaRPr lang="ko-KR" altLang="en-US" sz="2400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 </a:t>
            </a:r>
            <a:r>
              <a:rPr lang="ko-KR" altLang="en-US" dirty="0" smtClean="0"/>
              <a:t>핵심 기술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/>
              <a:pPr/>
              <a:t>6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400046" y="1643056"/>
            <a:ext cx="3115325" cy="1013403"/>
            <a:chOff x="3400046" y="1558347"/>
            <a:chExt cx="3115325" cy="1013403"/>
          </a:xfrm>
        </p:grpSpPr>
        <p:sp>
          <p:nvSpPr>
            <p:cNvPr id="36" name="TextBox 35"/>
            <p:cNvSpPr txBox="1"/>
            <p:nvPr/>
          </p:nvSpPr>
          <p:spPr>
            <a:xfrm>
              <a:off x="3657851" y="1558347"/>
              <a:ext cx="2643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위치기반서비스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(LBS)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57851" y="1986975"/>
              <a:ext cx="2857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Char char="-"/>
              </a:pPr>
              <a:r>
                <a:rPr lang="ko-KR" altLang="en-US" sz="1600" dirty="0" smtClean="0"/>
                <a:t>내 주변에 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  </a:t>
              </a:r>
              <a:r>
                <a:rPr lang="ko-KR" altLang="en-US" sz="1600" dirty="0" smtClean="0"/>
                <a:t>주차장이 어디에 있는가</a:t>
              </a:r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grpSp>
          <p:nvGrpSpPr>
            <p:cNvPr id="7" name="그룹 60"/>
            <p:cNvGrpSpPr/>
            <p:nvPr/>
          </p:nvGrpSpPr>
          <p:grpSpPr>
            <a:xfrm>
              <a:off x="3400046" y="1657570"/>
              <a:ext cx="232604" cy="214314"/>
              <a:chOff x="4856775" y="1779662"/>
              <a:chExt cx="324038" cy="298558"/>
            </a:xfrm>
          </p:grpSpPr>
          <p:sp>
            <p:nvSpPr>
              <p:cNvPr id="62" name="이등변 삼각형 61"/>
              <p:cNvSpPr/>
              <p:nvPr/>
            </p:nvSpPr>
            <p:spPr>
              <a:xfrm rot="4380142">
                <a:off x="4905015" y="1812471"/>
                <a:ext cx="285434" cy="246063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/>
              <p:nvPr/>
            </p:nvSpPr>
            <p:spPr>
              <a:xfrm rot="2022143">
                <a:off x="4891853" y="1793287"/>
                <a:ext cx="288960" cy="249104"/>
              </a:xfrm>
              <a:prstGeom prst="triangle">
                <a:avLst>
                  <a:gd name="adj" fmla="val 50000"/>
                </a:avLst>
              </a:prstGeom>
              <a:solidFill>
                <a:srgbClr val="ADD0B6">
                  <a:alpha val="8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>
                <a:off x="4856775" y="1779662"/>
                <a:ext cx="287910" cy="248198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43337" y="3000378"/>
            <a:ext cx="427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Arduino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적외선 센서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9289" y="3357568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주차장에 자리가 얼마나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en-US" sz="1600" dirty="0" smtClean="0"/>
              <a:t>남았는가</a:t>
            </a:r>
            <a:r>
              <a:rPr lang="en-US" altLang="ko-KR" sz="1600" dirty="0" smtClean="0"/>
              <a:t>?</a:t>
            </a:r>
          </a:p>
        </p:txBody>
      </p:sp>
      <p:grpSp>
        <p:nvGrpSpPr>
          <p:cNvPr id="8" name="그룹 68"/>
          <p:cNvGrpSpPr/>
          <p:nvPr/>
        </p:nvGrpSpPr>
        <p:grpSpPr>
          <a:xfrm>
            <a:off x="3403822" y="3085087"/>
            <a:ext cx="232604" cy="214314"/>
            <a:chOff x="4856775" y="1779662"/>
            <a:chExt cx="324038" cy="298558"/>
          </a:xfrm>
        </p:grpSpPr>
        <p:sp>
          <p:nvSpPr>
            <p:cNvPr id="70" name="이등변 삼각형 69"/>
            <p:cNvSpPr/>
            <p:nvPr/>
          </p:nvSpPr>
          <p:spPr>
            <a:xfrm rot="4380142">
              <a:off x="4905015" y="1812471"/>
              <a:ext cx="285434" cy="24606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5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/>
            <p:nvPr/>
          </p:nvSpPr>
          <p:spPr>
            <a:xfrm rot="2022143">
              <a:off x="4891853" y="1793287"/>
              <a:ext cx="288960" cy="249104"/>
            </a:xfrm>
            <a:prstGeom prst="triangle">
              <a:avLst>
                <a:gd name="adj" fmla="val 50000"/>
              </a:avLst>
            </a:prstGeom>
            <a:solidFill>
              <a:srgbClr val="ADD0B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856775" y="1779662"/>
              <a:ext cx="287910" cy="248198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61082" y="1643056"/>
            <a:ext cx="2041542" cy="2000264"/>
            <a:chOff x="861082" y="1672084"/>
            <a:chExt cx="2041542" cy="2000264"/>
          </a:xfrm>
        </p:grpSpPr>
        <p:sp>
          <p:nvSpPr>
            <p:cNvPr id="16" name="타원 15"/>
            <p:cNvSpPr/>
            <p:nvPr/>
          </p:nvSpPr>
          <p:spPr>
            <a:xfrm>
              <a:off x="902360" y="1672084"/>
              <a:ext cx="2000264" cy="2000264"/>
            </a:xfrm>
            <a:prstGeom prst="ellipse">
              <a:avLst/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sports-ca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072" y="2437728"/>
              <a:ext cx="928694" cy="92869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61082" y="2377927"/>
              <a:ext cx="2000264" cy="461665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8404285"/>
                </a:avLst>
              </a:prstTxWarp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Parking </a:t>
              </a:r>
              <a:r>
                <a:rPr lang="en-US" altLang="ko-KR" sz="2400" b="1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loT</a:t>
              </a:r>
              <a:endParaRPr lang="ko-KR" altLang="en-US" sz="24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69190" y="230174"/>
            <a:ext cx="4676840" cy="542244"/>
          </a:xfrm>
        </p:spPr>
        <p:txBody>
          <a:bodyPr/>
          <a:lstStyle/>
          <a:p>
            <a:pPr lvl="0"/>
            <a:r>
              <a:rPr lang="ko-KR" altLang="en-US" sz="2400" dirty="0" smtClean="0">
                <a:latin typeface="1훈점보맘보 B"/>
                <a:ea typeface="1훈점보맘보 B"/>
              </a:rPr>
              <a:t> </a:t>
            </a:r>
            <a:r>
              <a:rPr lang="en-US" altLang="ko-KR" sz="2400" dirty="0" err="1" smtClean="0">
                <a:latin typeface="1훈점보맘보 B"/>
                <a:ea typeface="1훈점보맘보 B"/>
              </a:rPr>
              <a:t>ParkingIoT</a:t>
            </a:r>
            <a:r>
              <a:rPr lang="ko-KR" altLang="en-US" sz="2400" dirty="0" smtClean="0">
                <a:latin typeface="1훈점보맘보 B"/>
                <a:ea typeface="1훈점보맘보 B"/>
              </a:rPr>
              <a:t>주요 내용</a:t>
            </a:r>
            <a:endParaRPr lang="ko-KR" altLang="en-US" sz="2400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 </a:t>
            </a:r>
            <a:r>
              <a:rPr lang="ko-KR" altLang="en-US" dirty="0" smtClean="0"/>
              <a:t>활용 예시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/>
              <a:pPr/>
              <a:t>7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73730" y="2285998"/>
            <a:ext cx="5269603" cy="2357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동아주차장</a:t>
            </a:r>
            <a:r>
              <a:rPr lang="ko-KR" altLang="en-US" dirty="0" err="1" smtClean="0"/>
              <a:t>ㄷ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887978" y="2441124"/>
            <a:ext cx="642942" cy="2000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16540" y="3086330"/>
            <a:ext cx="1214446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적외선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센서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030854" y="3843120"/>
            <a:ext cx="865343" cy="4286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왼쪽 화살표 25"/>
          <p:cNvSpPr/>
          <p:nvPr/>
        </p:nvSpPr>
        <p:spPr>
          <a:xfrm>
            <a:off x="1887978" y="2599646"/>
            <a:ext cx="857256" cy="396000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그림 26" descr="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8" y="3557368"/>
            <a:ext cx="1000114" cy="1000114"/>
          </a:xfrm>
          <a:prstGeom prst="rect">
            <a:avLst/>
          </a:prstGeom>
        </p:spPr>
      </p:pic>
      <p:pic>
        <p:nvPicPr>
          <p:cNvPr id="33" name="그림 32" descr="c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31052" y="2200046"/>
            <a:ext cx="1000114" cy="10001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245168" y="2972482"/>
            <a:ext cx="71438" cy="18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45168" y="3657834"/>
            <a:ext cx="7143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폭발 1 30"/>
          <p:cNvSpPr/>
          <p:nvPr/>
        </p:nvSpPr>
        <p:spPr>
          <a:xfrm>
            <a:off x="1887978" y="3628806"/>
            <a:ext cx="866781" cy="928694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-1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4" name="폭발 1 33"/>
          <p:cNvSpPr/>
          <p:nvPr/>
        </p:nvSpPr>
        <p:spPr>
          <a:xfrm>
            <a:off x="1887978" y="2200046"/>
            <a:ext cx="866781" cy="928694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+1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02560" y="1227810"/>
            <a:ext cx="3787346" cy="646331"/>
            <a:chOff x="2174862" y="1227810"/>
            <a:chExt cx="3787346" cy="646331"/>
          </a:xfrm>
        </p:grpSpPr>
        <p:grpSp>
          <p:nvGrpSpPr>
            <p:cNvPr id="17" name="그룹 16"/>
            <p:cNvGrpSpPr/>
            <p:nvPr/>
          </p:nvGrpSpPr>
          <p:grpSpPr>
            <a:xfrm>
              <a:off x="2174862" y="1272484"/>
              <a:ext cx="232604" cy="214314"/>
              <a:chOff x="4856775" y="1779662"/>
              <a:chExt cx="324038" cy="298558"/>
            </a:xfrm>
          </p:grpSpPr>
          <p:sp>
            <p:nvSpPr>
              <p:cNvPr id="18" name="이등변 삼각형 17"/>
              <p:cNvSpPr/>
              <p:nvPr/>
            </p:nvSpPr>
            <p:spPr>
              <a:xfrm rot="4380142">
                <a:off x="4905015" y="1812471"/>
                <a:ext cx="285434" cy="246063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2022143">
                <a:off x="4891853" y="1793287"/>
                <a:ext cx="288960" cy="249104"/>
              </a:xfrm>
              <a:prstGeom prst="triangle">
                <a:avLst>
                  <a:gd name="adj" fmla="val 50000"/>
                </a:avLst>
              </a:prstGeom>
              <a:solidFill>
                <a:srgbClr val="ADD0B6">
                  <a:alpha val="8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4856775" y="1779662"/>
                <a:ext cx="287910" cy="248198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390308" y="1227810"/>
              <a:ext cx="3571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적외선 센서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 =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출입 차량 카운트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LCD =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남아있는 주차 자리 개수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716074" y="3200178"/>
            <a:ext cx="180000" cy="3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LCD</a:t>
            </a:r>
            <a:endParaRPr lang="ko-KR" altLang="en-US" sz="900" b="1" dirty="0"/>
          </a:p>
        </p:txBody>
      </p:sp>
      <p:pic>
        <p:nvPicPr>
          <p:cNvPr id="1026" name="Picture 2" descr="C:\Users\bumho\Downloads\wifi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1852" y="2829606"/>
            <a:ext cx="385761" cy="385761"/>
          </a:xfrm>
          <a:prstGeom prst="rect">
            <a:avLst/>
          </a:prstGeom>
          <a:noFill/>
        </p:spPr>
      </p:pic>
      <p:grpSp>
        <p:nvGrpSpPr>
          <p:cNvPr id="38" name="그룹 37"/>
          <p:cNvGrpSpPr/>
          <p:nvPr/>
        </p:nvGrpSpPr>
        <p:grpSpPr>
          <a:xfrm>
            <a:off x="2492421" y="552490"/>
            <a:ext cx="4878420" cy="2876516"/>
            <a:chOff x="2492421" y="552490"/>
            <a:chExt cx="4878420" cy="2876516"/>
          </a:xfrm>
        </p:grpSpPr>
        <p:grpSp>
          <p:nvGrpSpPr>
            <p:cNvPr id="37" name="그룹 36"/>
            <p:cNvGrpSpPr/>
            <p:nvPr/>
          </p:nvGrpSpPr>
          <p:grpSpPr>
            <a:xfrm>
              <a:off x="2492421" y="552490"/>
              <a:ext cx="4878420" cy="2876516"/>
              <a:chOff x="2492421" y="552490"/>
              <a:chExt cx="4878420" cy="2876516"/>
            </a:xfrm>
          </p:grpSpPr>
          <p:pic>
            <p:nvPicPr>
              <p:cNvPr id="1027" name="Picture 3" descr="C:\Users\bumho\Downloads\smartphone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2493394">
                <a:off x="5727767" y="552490"/>
                <a:ext cx="1643074" cy="1643074"/>
              </a:xfrm>
              <a:prstGeom prst="rect">
                <a:avLst/>
              </a:prstGeom>
              <a:noFill/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2492421" y="858572"/>
                <a:ext cx="3644612" cy="2570434"/>
                <a:chOff x="2492421" y="858572"/>
                <a:chExt cx="3644612" cy="2570434"/>
              </a:xfrm>
            </p:grpSpPr>
            <p:sp>
              <p:nvSpPr>
                <p:cNvPr id="32" name="오른쪽으로 구부러진 화살표 31"/>
                <p:cNvSpPr/>
                <p:nvPr/>
              </p:nvSpPr>
              <p:spPr>
                <a:xfrm rot="14835091" flipH="1">
                  <a:off x="3681140" y="-330147"/>
                  <a:ext cx="1267174" cy="3644612"/>
                </a:xfrm>
                <a:prstGeom prst="curved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도넛 34"/>
                <p:cNvSpPr/>
                <p:nvPr/>
              </p:nvSpPr>
              <p:spPr>
                <a:xfrm>
                  <a:off x="2532052" y="2643188"/>
                  <a:ext cx="785818" cy="785818"/>
                </a:xfrm>
                <a:prstGeom prst="donut">
                  <a:avLst>
                    <a:gd name="adj" fmla="val 10903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0" name="직사각형 29"/>
            <p:cNvSpPr/>
            <p:nvPr/>
          </p:nvSpPr>
          <p:spPr>
            <a:xfrm>
              <a:off x="4103688" y="642924"/>
              <a:ext cx="1000132" cy="64294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Web</a:t>
              </a:r>
            </a:p>
            <a:p>
              <a:pPr algn="ctr"/>
              <a:r>
                <a:rPr lang="en-US" altLang="ko-KR" b="1" dirty="0" smtClean="0"/>
                <a:t>server</a:t>
              </a:r>
              <a:endParaRPr lang="ko-KR" altLang="en-US" b="1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5.12821E-7 -4.52271E-6 L 0.23317 0.001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513E-7 -1.0658E-6 L -0.24539 -0.0009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69190" y="230174"/>
            <a:ext cx="4676840" cy="542244"/>
          </a:xfrm>
        </p:spPr>
        <p:txBody>
          <a:bodyPr/>
          <a:lstStyle/>
          <a:p>
            <a:pPr lvl="0"/>
            <a:r>
              <a:rPr lang="ko-KR" altLang="en-US" sz="2400" dirty="0" smtClean="0">
                <a:latin typeface="1훈점보맘보 B"/>
                <a:ea typeface="1훈점보맘보 B"/>
              </a:rPr>
              <a:t> </a:t>
            </a:r>
            <a:r>
              <a:rPr lang="en-US" altLang="ko-KR" sz="2400" dirty="0" err="1" smtClean="0">
                <a:latin typeface="1훈점보맘보 B"/>
                <a:ea typeface="1훈점보맘보 B"/>
              </a:rPr>
              <a:t>ParkingIoT</a:t>
            </a:r>
            <a:r>
              <a:rPr lang="ko-KR" altLang="en-US" sz="2400" dirty="0" smtClean="0">
                <a:latin typeface="1훈점보맘보 B"/>
                <a:ea typeface="1훈점보맘보 B"/>
              </a:rPr>
              <a:t>주요 내용</a:t>
            </a:r>
            <a:endParaRPr lang="ko-KR" altLang="en-US" sz="2400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 </a:t>
            </a:r>
            <a:r>
              <a:rPr lang="ko-KR" altLang="en-US" dirty="0" smtClean="0"/>
              <a:t>기대 효과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8978" y="3500444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실시간으로 빠르게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주차장 정보 획득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비용 감소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7755" y="1561583"/>
            <a:ext cx="1772925" cy="1806021"/>
            <a:chOff x="4616779" y="1480110"/>
            <a:chExt cx="1772925" cy="1806021"/>
          </a:xfrm>
        </p:grpSpPr>
        <p:grpSp>
          <p:nvGrpSpPr>
            <p:cNvPr id="27" name="그룹 20"/>
            <p:cNvGrpSpPr/>
            <p:nvPr/>
          </p:nvGrpSpPr>
          <p:grpSpPr>
            <a:xfrm>
              <a:off x="4746630" y="1643056"/>
              <a:ext cx="1643074" cy="1643075"/>
              <a:chOff x="3103556" y="1571618"/>
              <a:chExt cx="1643074" cy="164307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3103556" y="1571618"/>
                <a:ext cx="1643074" cy="164307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3" descr="C:\Users\bumho\Downloads\multiple-users-silhouette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18336" y="1914294"/>
                <a:ext cx="1000132" cy="1000132"/>
              </a:xfrm>
              <a:prstGeom prst="rect">
                <a:avLst/>
              </a:prstGeom>
              <a:noFill/>
            </p:spPr>
          </p:pic>
        </p:grpSp>
        <p:sp>
          <p:nvSpPr>
            <p:cNvPr id="28" name="TextBox 27"/>
            <p:cNvSpPr txBox="1"/>
            <p:nvPr/>
          </p:nvSpPr>
          <p:spPr>
            <a:xfrm rot="20060093">
              <a:off x="4616779" y="1480110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앱</a:t>
              </a: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rPr>
                <a:t> 이용자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46630" y="1566254"/>
            <a:ext cx="2143140" cy="2780718"/>
            <a:chOff x="1153425" y="1714494"/>
            <a:chExt cx="2143140" cy="2780718"/>
          </a:xfrm>
        </p:grpSpPr>
        <p:sp>
          <p:nvSpPr>
            <p:cNvPr id="32" name="TextBox 31"/>
            <p:cNvSpPr txBox="1"/>
            <p:nvPr/>
          </p:nvSpPr>
          <p:spPr>
            <a:xfrm>
              <a:off x="1224863" y="3571882"/>
              <a:ext cx="2071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유휴 주차공간 활용 기회 증가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수익성 향상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33" name="그룹 26"/>
            <p:cNvGrpSpPr/>
            <p:nvPr/>
          </p:nvGrpSpPr>
          <p:grpSpPr>
            <a:xfrm>
              <a:off x="1153425" y="1714494"/>
              <a:ext cx="1930105" cy="1694487"/>
              <a:chOff x="939111" y="1663081"/>
              <a:chExt cx="1930105" cy="1694487"/>
            </a:xfrm>
          </p:grpSpPr>
          <p:grpSp>
            <p:nvGrpSpPr>
              <p:cNvPr id="34" name="그룹 18"/>
              <p:cNvGrpSpPr/>
              <p:nvPr/>
            </p:nvGrpSpPr>
            <p:grpSpPr>
              <a:xfrm>
                <a:off x="1246168" y="1734520"/>
                <a:ext cx="1623048" cy="1623048"/>
                <a:chOff x="674664" y="1591644"/>
                <a:chExt cx="1623048" cy="1623048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674664" y="1591644"/>
                  <a:ext cx="1623048" cy="1623048"/>
                </a:xfrm>
                <a:prstGeom prst="ellipse">
                  <a:avLst/>
                </a:prstGeom>
                <a:solidFill>
                  <a:schemeClr val="accent1">
                    <a:alpha val="8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ko-KR" altLang="en-US" sz="2000" dirty="0"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pic>
              <p:nvPicPr>
                <p:cNvPr id="38" name="Picture 2" descr="C:\Users\bumho\Downloads\rubber-stamp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103291" y="1924919"/>
                  <a:ext cx="861145" cy="861145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5" name="TextBox 34"/>
              <p:cNvSpPr txBox="1"/>
              <p:nvPr/>
            </p:nvSpPr>
            <p:spPr>
              <a:xfrm rot="19581539">
                <a:off x="939111" y="1663081"/>
                <a:ext cx="1357322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옛날목욕탕B" pitchFamily="18" charset="-127"/>
                    <a:ea typeface="a옛날목욕탕B" pitchFamily="18" charset="-127"/>
                  </a:rPr>
                  <a:t>주차장 주인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목욕탕B" pitchFamily="18" charset="-127"/>
                  <a:ea typeface="a옛날목욕탕B" pitchFamily="18" charset="-127"/>
                </a:endParaRP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3946298" y="1500180"/>
            <a:ext cx="72000" cy="2714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69190" y="230174"/>
            <a:ext cx="4676840" cy="542244"/>
          </a:xfrm>
        </p:spPr>
        <p:txBody>
          <a:bodyPr/>
          <a:lstStyle/>
          <a:p>
            <a:pPr lvl="0"/>
            <a:r>
              <a:rPr lang="ko-KR" altLang="en-US" sz="2400" dirty="0" smtClean="0">
                <a:latin typeface="1훈점보맘보 B"/>
                <a:ea typeface="1훈점보맘보 B"/>
              </a:rPr>
              <a:t> </a:t>
            </a:r>
            <a:r>
              <a:rPr lang="en-US" altLang="ko-KR" sz="2400" dirty="0" err="1" smtClean="0">
                <a:latin typeface="1훈점보맘보 B"/>
                <a:ea typeface="1훈점보맘보 B"/>
              </a:rPr>
              <a:t>ParkingIoT</a:t>
            </a:r>
            <a:r>
              <a:rPr lang="ko-KR" altLang="en-US" sz="2400" dirty="0" smtClean="0">
                <a:latin typeface="1훈점보맘보 B"/>
                <a:ea typeface="1훈점보맘보 B"/>
              </a:rPr>
              <a:t>주요 내용</a:t>
            </a:r>
            <a:endParaRPr lang="ko-KR" altLang="en-US" sz="2400" dirty="0">
              <a:latin typeface="1훈점보맘보 B"/>
              <a:ea typeface="1훈점보맘보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- SWOT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D6C2-2C24-4F96-9DEC-6E67FFD70364}" type="slidenum">
              <a:rPr lang="ko-KR" altLang="en-US"/>
              <a:pPr/>
              <a:t>9</a:t>
            </a:fld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80692" y="1563638"/>
            <a:ext cx="1368152" cy="13681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ko-KR" sz="4800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S</a:t>
            </a:r>
            <a:endParaRPr lang="ko-KR" altLang="en-US" sz="4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0692" y="2643758"/>
            <a:ext cx="1368152" cy="13681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O</a:t>
            </a:r>
            <a:endParaRPr lang="ko-KR" altLang="en-US" sz="4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60812" y="1563638"/>
            <a:ext cx="1368152" cy="1368152"/>
          </a:xfrm>
          <a:prstGeom prst="ellipse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W</a:t>
            </a:r>
            <a:endParaRPr lang="ko-KR" altLang="en-US" sz="4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60812" y="2643758"/>
            <a:ext cx="1368152" cy="13681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T</a:t>
            </a:r>
            <a:endParaRPr lang="ko-KR" altLang="en-US" sz="4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2512" y="1357304"/>
            <a:ext cx="2520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고딕 ExtraBold" pitchFamily="50" charset="-127"/>
                <a:ea typeface="나눔고딕 ExtraBold" pitchFamily="50" charset="-127"/>
              </a:rPr>
              <a:t>Strength</a:t>
            </a: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내 주변 주차장을 알려주어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사용자가 주차장을 찾아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헤맬필요가</a:t>
            </a:r>
            <a:r>
              <a:rPr lang="ko-KR" altLang="en-US" sz="1200" dirty="0" smtClean="0">
                <a:latin typeface="+mn-ea"/>
              </a:rPr>
              <a:t> 없음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실시간으로 주차장 정보를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 smtClean="0">
                <a:latin typeface="+mn-ea"/>
              </a:rPr>
              <a:t>알 수 있어 헛걸음하는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 smtClean="0">
                <a:latin typeface="+mn-ea"/>
              </a:rPr>
              <a:t>수고가 없음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ko-KR" altLang="en-US" sz="1200" dirty="0" smtClean="0"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44388" y="1491630"/>
            <a:ext cx="504056" cy="504056"/>
            <a:chOff x="-1885904" y="2067694"/>
            <a:chExt cx="504056" cy="504056"/>
          </a:xfrm>
        </p:grpSpPr>
        <p:sp>
          <p:nvSpPr>
            <p:cNvPr id="27" name="타원 26"/>
            <p:cNvSpPr/>
            <p:nvPr/>
          </p:nvSpPr>
          <p:spPr>
            <a:xfrm>
              <a:off x="-1885904" y="2067694"/>
              <a:ext cx="504056" cy="50405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ko-KR" altLang="en-US" sz="48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1" name="그림 30" descr="arm-muscles-silhouett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5760" y="2153770"/>
              <a:ext cx="288032" cy="288032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472980" y="1357304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latin typeface="나눔고딕 ExtraBold" pitchFamily="50" charset="-127"/>
                <a:ea typeface="나눔고딕 ExtraBold" pitchFamily="50" charset="-127"/>
              </a:rPr>
              <a:t>Weakness</a:t>
            </a:r>
          </a:p>
          <a:p>
            <a:pPr>
              <a:buFontTx/>
              <a:buChar char="-"/>
            </a:pPr>
            <a:r>
              <a:rPr lang="ko-KR" altLang="en-US" sz="1200" dirty="0" smtClean="0"/>
              <a:t> 주차장에 센서 필요</a:t>
            </a:r>
            <a:endParaRPr lang="en-US" altLang="ko-KR" sz="1200" dirty="0" smtClean="0"/>
          </a:p>
          <a:p>
            <a:pPr>
              <a:buFontTx/>
              <a:buChar char="-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센서의 결함으로 인한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카운트 오류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특별한 혜택 미비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333161" y="1491630"/>
            <a:ext cx="504056" cy="504056"/>
            <a:chOff x="7417569" y="1563638"/>
            <a:chExt cx="504056" cy="504056"/>
          </a:xfrm>
        </p:grpSpPr>
        <p:sp>
          <p:nvSpPr>
            <p:cNvPr id="36" name="타원 35"/>
            <p:cNvSpPr/>
            <p:nvPr/>
          </p:nvSpPr>
          <p:spPr>
            <a:xfrm>
              <a:off x="7417569" y="1563638"/>
              <a:ext cx="504056" cy="504056"/>
            </a:xfrm>
            <a:prstGeom prst="ellipse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ko-KR" altLang="en-US" sz="48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9" name="그림 38" descr="battery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567" y="1620832"/>
              <a:ext cx="374854" cy="374854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648444" y="3351920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Opportunity</a:t>
            </a:r>
          </a:p>
          <a:p>
            <a:pPr>
              <a:buFontTx/>
              <a:buChar char="-"/>
            </a:pPr>
            <a:r>
              <a:rPr lang="ko-KR" altLang="en-US" sz="1200" dirty="0" err="1" smtClean="0"/>
              <a:t>스마트폰이</a:t>
            </a:r>
            <a:r>
              <a:rPr lang="ko-KR" altLang="en-US" sz="1200" dirty="0" smtClean="0"/>
              <a:t> 필수가 된 사회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중요성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대중성 증가</a:t>
            </a:r>
            <a:endParaRPr lang="en-US" altLang="ko-KR" sz="1200" dirty="0" smtClean="0"/>
          </a:p>
          <a:p>
            <a:pPr>
              <a:buFontTx/>
              <a:buChar char="-"/>
            </a:pPr>
            <a:r>
              <a:rPr lang="ko-KR" altLang="en-US" sz="1200" dirty="0" smtClean="0"/>
              <a:t>정부의 적극적인 </a:t>
            </a:r>
            <a:endParaRPr lang="en-US" altLang="ko-KR" sz="1200" dirty="0" smtClean="0"/>
          </a:p>
          <a:p>
            <a:r>
              <a:rPr lang="en-US" altLang="ko-KR" sz="1200" dirty="0" smtClean="0"/>
              <a:t>  4</a:t>
            </a:r>
            <a:r>
              <a:rPr lang="ko-KR" altLang="en-US" sz="1200" dirty="0" err="1" smtClean="0"/>
              <a:t>차혁명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IoT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투자 </a:t>
            </a:r>
            <a:endParaRPr lang="ko-KR" altLang="en-US" sz="1200" dirty="0"/>
          </a:p>
        </p:txBody>
      </p:sp>
      <p:cxnSp>
        <p:nvCxnSpPr>
          <p:cNvPr id="42" name="꺾인 연결선 41"/>
          <p:cNvCxnSpPr>
            <a:stCxn id="20" idx="0"/>
            <a:endCxn id="27" idx="0"/>
          </p:cNvCxnSpPr>
          <p:nvPr/>
        </p:nvCxnSpPr>
        <p:spPr>
          <a:xfrm rot="16200000" flipV="1">
            <a:off x="1944588" y="-56542"/>
            <a:ext cx="72008" cy="3168352"/>
          </a:xfrm>
          <a:prstGeom prst="bentConnector3">
            <a:avLst>
              <a:gd name="adj1" fmla="val 417465"/>
            </a:avLst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0"/>
            <a:endCxn id="36" idx="0"/>
          </p:cNvCxnSpPr>
          <p:nvPr/>
        </p:nvCxnSpPr>
        <p:spPr>
          <a:xfrm rot="5400000" flipH="1" flipV="1">
            <a:off x="6079034" y="57484"/>
            <a:ext cx="72008" cy="2940301"/>
          </a:xfrm>
          <a:prstGeom prst="bentConnector3">
            <a:avLst>
              <a:gd name="adj1" fmla="val 41746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144388" y="3839758"/>
            <a:ext cx="504056" cy="504056"/>
            <a:chOff x="144388" y="3939902"/>
            <a:chExt cx="504056" cy="504056"/>
          </a:xfrm>
        </p:grpSpPr>
        <p:sp>
          <p:nvSpPr>
            <p:cNvPr id="45" name="타원 44"/>
            <p:cNvSpPr/>
            <p:nvPr/>
          </p:nvSpPr>
          <p:spPr>
            <a:xfrm>
              <a:off x="144388" y="393990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ko-KR" altLang="en-US" sz="48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46" name="그림 45" descr="old-key-in-diagonal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947" y="4011910"/>
              <a:ext cx="364489" cy="364489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5318134" y="3578376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Threat</a:t>
            </a:r>
          </a:p>
          <a:p>
            <a:pPr>
              <a:buFontTx/>
              <a:buChar char="-"/>
            </a:pPr>
            <a:r>
              <a:rPr lang="ko-KR" altLang="en-US" sz="1200" dirty="0" smtClean="0"/>
              <a:t> 보안문제 </a:t>
            </a:r>
            <a:endParaRPr lang="en-US" altLang="ko-KR" sz="1200" dirty="0" smtClean="0"/>
          </a:p>
          <a:p>
            <a:pPr>
              <a:buFontTx/>
              <a:buChar char="-"/>
            </a:pPr>
            <a:r>
              <a:rPr lang="ko-KR" altLang="en-US" sz="1200" dirty="0" smtClean="0"/>
              <a:t> 경쟁사들의 기술 모방</a:t>
            </a:r>
            <a:endParaRPr lang="en-US" altLang="ko-KR" sz="1200" dirty="0" smtClean="0"/>
          </a:p>
        </p:txBody>
      </p:sp>
      <p:grpSp>
        <p:nvGrpSpPr>
          <p:cNvPr id="48" name="그룹 47"/>
          <p:cNvGrpSpPr/>
          <p:nvPr/>
        </p:nvGrpSpPr>
        <p:grpSpPr>
          <a:xfrm>
            <a:off x="7345188" y="3839758"/>
            <a:ext cx="504056" cy="504056"/>
            <a:chOff x="7345188" y="4011910"/>
            <a:chExt cx="504056" cy="504056"/>
          </a:xfrm>
        </p:grpSpPr>
        <p:sp>
          <p:nvSpPr>
            <p:cNvPr id="49" name="타원 48"/>
            <p:cNvSpPr/>
            <p:nvPr/>
          </p:nvSpPr>
          <p:spPr>
            <a:xfrm>
              <a:off x="7345188" y="4011910"/>
              <a:ext cx="504056" cy="504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ko-KR" altLang="en-US" sz="48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0" name="그림 49" descr="dang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1264" y="4069850"/>
              <a:ext cx="336353" cy="336353"/>
            </a:xfrm>
            <a:prstGeom prst="rect">
              <a:avLst/>
            </a:prstGeom>
          </p:spPr>
        </p:pic>
      </p:grpSp>
      <p:cxnSp>
        <p:nvCxnSpPr>
          <p:cNvPr id="51" name="꺾인 연결선 50"/>
          <p:cNvCxnSpPr>
            <a:stCxn id="21" idx="4"/>
            <a:endCxn id="45" idx="4"/>
          </p:cNvCxnSpPr>
          <p:nvPr/>
        </p:nvCxnSpPr>
        <p:spPr>
          <a:xfrm rot="5400000">
            <a:off x="1814640" y="2593686"/>
            <a:ext cx="331904" cy="3168352"/>
          </a:xfrm>
          <a:prstGeom prst="bentConnector3">
            <a:avLst>
              <a:gd name="adj1" fmla="val 16887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3" idx="4"/>
            <a:endCxn id="49" idx="4"/>
          </p:cNvCxnSpPr>
          <p:nvPr/>
        </p:nvCxnSpPr>
        <p:spPr>
          <a:xfrm rot="16200000" flipH="1">
            <a:off x="5955100" y="2701698"/>
            <a:ext cx="331904" cy="2952328"/>
          </a:xfrm>
          <a:prstGeom prst="bentConnector3">
            <a:avLst>
              <a:gd name="adj1" fmla="val 16887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1519</Words>
  <Application>Microsoft Office PowerPoint</Application>
  <PresentationFormat>사용자 지정</PresentationFormat>
  <Paragraphs>496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굴림</vt:lpstr>
      <vt:lpstr>Arial</vt:lpstr>
      <vt:lpstr>맑은 고딕</vt:lpstr>
      <vt:lpstr>1훈점보맘보 B</vt:lpstr>
      <vt:lpstr>나눔고딕 ExtraBold</vt:lpstr>
      <vt:lpstr>a옛날목욕탕B</vt:lpstr>
      <vt:lpstr>HY강M</vt:lpstr>
      <vt:lpstr>Office 테마</vt:lpstr>
      <vt:lpstr>슬라이드 1</vt:lpstr>
      <vt:lpstr>슬라이드 2</vt:lpstr>
      <vt:lpstr>1</vt:lpstr>
      <vt:lpstr>1</vt:lpstr>
      <vt:lpstr>2</vt:lpstr>
      <vt:lpstr>3</vt:lpstr>
      <vt:lpstr>3</vt:lpstr>
      <vt:lpstr>3</vt:lpstr>
      <vt:lpstr>3</vt:lpstr>
      <vt:lpstr>4</vt:lpstr>
      <vt:lpstr>4</vt:lpstr>
      <vt:lpstr>4</vt:lpstr>
      <vt:lpstr>4</vt:lpstr>
      <vt:lpstr>4</vt:lpstr>
      <vt:lpstr>4</vt:lpstr>
      <vt:lpstr>4</vt:lpstr>
      <vt:lpstr>4</vt:lpstr>
      <vt:lpstr>5</vt:lpstr>
      <vt:lpstr>5</vt:lpstr>
      <vt:lpstr>5</vt:lpstr>
      <vt:lpstr>5</vt:lpstr>
      <vt:lpstr>5</vt:lpstr>
      <vt:lpstr>5</vt:lpstr>
      <vt:lpstr>5</vt:lpstr>
      <vt:lpstr>5</vt:lpstr>
      <vt:lpstr>5</vt:lpstr>
      <vt:lpstr>5</vt:lpstr>
      <vt:lpstr>5</vt:lpstr>
      <vt:lpstr>6</vt:lpstr>
      <vt:lpstr>7</vt:lpstr>
      <vt:lpstr>7</vt:lpstr>
      <vt:lpstr>슬라이드 32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미스터신</dc:creator>
  <cp:lastModifiedBy>bumho</cp:lastModifiedBy>
  <cp:revision>218</cp:revision>
  <dcterms:created xsi:type="dcterms:W3CDTF">2016-11-22T11:46:19Z</dcterms:created>
  <dcterms:modified xsi:type="dcterms:W3CDTF">2017-01-23T05:44:26Z</dcterms:modified>
</cp:coreProperties>
</file>